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6" r:id="rId2"/>
    <p:sldId id="300" r:id="rId3"/>
    <p:sldId id="442" r:id="rId4"/>
    <p:sldId id="468" r:id="rId5"/>
    <p:sldId id="443" r:id="rId6"/>
    <p:sldId id="498" r:id="rId7"/>
    <p:sldId id="260" r:id="rId8"/>
    <p:sldId id="576" r:id="rId9"/>
    <p:sldId id="574" r:id="rId10"/>
    <p:sldId id="571" r:id="rId11"/>
    <p:sldId id="267" r:id="rId12"/>
    <p:sldId id="297" r:id="rId13"/>
    <p:sldId id="2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per, Allena K." initials="OAK" lastIdx="9" clrIdx="0">
    <p:extLst>
      <p:ext uri="{19B8F6BF-5375-455C-9EA6-DF929625EA0E}">
        <p15:presenceInfo xmlns:p15="http://schemas.microsoft.com/office/powerpoint/2012/main" userId="S::0776209064@nsf.gov::2b1dddc9-2348-4737-902d-96ca0330a755" providerId="AD"/>
      </p:ext>
    </p:extLst>
  </p:cmAuthor>
  <p:cmAuthor id="2" name="Miller, William L." initials="MWL" lastIdx="1" clrIdx="1">
    <p:extLst>
      <p:ext uri="{19B8F6BF-5375-455C-9EA6-DF929625EA0E}">
        <p15:presenceInfo xmlns:p15="http://schemas.microsoft.com/office/powerpoint/2012/main" userId="S::0854803091@nsf.gov::d25cfaaf-56c6-4040-b091-225e1f7dda90" providerId="AD"/>
      </p:ext>
    </p:extLst>
  </p:cmAuthor>
  <p:cmAuthor id="3" name="Pauschke, Joy M." initials="PJM" lastIdx="5" clrIdx="2">
    <p:extLst>
      <p:ext uri="{19B8F6BF-5375-455C-9EA6-DF929625EA0E}">
        <p15:presenceInfo xmlns:p15="http://schemas.microsoft.com/office/powerpoint/2012/main" userId="S::0661338138@nsf.gov::61c05f3d-8387-47bc-9464-729ff5122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E142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50691-C2D0-41EB-AA20-C162EABF60D1}" v="421" dt="2023-06-25T13:41:09.034"/>
    <p1510:client id="{F3E96F29-494E-8E40-9430-1389A64A7F7A}" v="8" dt="2023-06-25T23:25:56.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94648"/>
  </p:normalViewPr>
  <p:slideViewPr>
    <p:cSldViewPr snapToGrid="0">
      <p:cViewPr varScale="1">
        <p:scale>
          <a:sx n="117" d="100"/>
          <a:sy n="117" d="100"/>
        </p:scale>
        <p:origin x="2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 Roland" userId="96a91595-e2a2-4919-90c0-4eeb555d8dd7" providerId="ADAL" clId="{F3E96F29-494E-8E40-9430-1389A64A7F7A}"/>
    <pc:docChg chg="undo custSel modSld">
      <pc:chgData name="Roberts, Roland" userId="96a91595-e2a2-4919-90c0-4eeb555d8dd7" providerId="ADAL" clId="{F3E96F29-494E-8E40-9430-1389A64A7F7A}" dt="2023-06-25T23:26:07.135" v="123" actId="207"/>
      <pc:docMkLst>
        <pc:docMk/>
      </pc:docMkLst>
      <pc:sldChg chg="modSp">
        <pc:chgData name="Roberts, Roland" userId="96a91595-e2a2-4919-90c0-4eeb555d8dd7" providerId="ADAL" clId="{F3E96F29-494E-8E40-9430-1389A64A7F7A}" dt="2023-06-25T22:03:36.395" v="2" actId="20577"/>
        <pc:sldMkLst>
          <pc:docMk/>
          <pc:sldMk cId="3746317573" sldId="260"/>
        </pc:sldMkLst>
        <pc:spChg chg="mod">
          <ac:chgData name="Roberts, Roland" userId="96a91595-e2a2-4919-90c0-4eeb555d8dd7" providerId="ADAL" clId="{F3E96F29-494E-8E40-9430-1389A64A7F7A}" dt="2023-06-25T22:03:36.395" v="2" actId="20577"/>
          <ac:spMkLst>
            <pc:docMk/>
            <pc:sldMk cId="3746317573" sldId="260"/>
            <ac:spMk id="6" creationId="{A1FC096F-7D64-4D8A-937D-67C69AF0E619}"/>
          </ac:spMkLst>
        </pc:spChg>
      </pc:sldChg>
      <pc:sldChg chg="modSp mod">
        <pc:chgData name="Roberts, Roland" userId="96a91595-e2a2-4919-90c0-4eeb555d8dd7" providerId="ADAL" clId="{F3E96F29-494E-8E40-9430-1389A64A7F7A}" dt="2023-06-25T23:25:01.231" v="119" actId="20577"/>
        <pc:sldMkLst>
          <pc:docMk/>
          <pc:sldMk cId="3265838450" sldId="276"/>
        </pc:sldMkLst>
        <pc:spChg chg="mod">
          <ac:chgData name="Roberts, Roland" userId="96a91595-e2a2-4919-90c0-4eeb555d8dd7" providerId="ADAL" clId="{F3E96F29-494E-8E40-9430-1389A64A7F7A}" dt="2023-06-25T23:25:01.231" v="119" actId="20577"/>
          <ac:spMkLst>
            <pc:docMk/>
            <pc:sldMk cId="3265838450" sldId="276"/>
            <ac:spMk id="3" creationId="{89B6EB13-B19C-DE3A-9AD1-81507EC5B1E7}"/>
          </ac:spMkLst>
        </pc:spChg>
      </pc:sldChg>
      <pc:sldChg chg="addSp modSp">
        <pc:chgData name="Roberts, Roland" userId="96a91595-e2a2-4919-90c0-4eeb555d8dd7" providerId="ADAL" clId="{F3E96F29-494E-8E40-9430-1389A64A7F7A}" dt="2023-06-25T23:25:40.597" v="120"/>
        <pc:sldMkLst>
          <pc:docMk/>
          <pc:sldMk cId="3009415874" sldId="442"/>
        </pc:sldMkLst>
        <pc:spChg chg="add mod">
          <ac:chgData name="Roberts, Roland" userId="96a91595-e2a2-4919-90c0-4eeb555d8dd7" providerId="ADAL" clId="{F3E96F29-494E-8E40-9430-1389A64A7F7A}" dt="2023-06-25T23:25:40.597" v="120"/>
          <ac:spMkLst>
            <pc:docMk/>
            <pc:sldMk cId="3009415874" sldId="442"/>
            <ac:spMk id="2" creationId="{5E39B259-2DA2-2AFD-C094-EEFA25D2B7F0}"/>
          </ac:spMkLst>
        </pc:spChg>
      </pc:sldChg>
      <pc:sldChg chg="addSp modSp">
        <pc:chgData name="Roberts, Roland" userId="96a91595-e2a2-4919-90c0-4eeb555d8dd7" providerId="ADAL" clId="{F3E96F29-494E-8E40-9430-1389A64A7F7A}" dt="2023-06-25T23:25:48.931" v="121"/>
        <pc:sldMkLst>
          <pc:docMk/>
          <pc:sldMk cId="3934058493" sldId="443"/>
        </pc:sldMkLst>
        <pc:spChg chg="add mod">
          <ac:chgData name="Roberts, Roland" userId="96a91595-e2a2-4919-90c0-4eeb555d8dd7" providerId="ADAL" clId="{F3E96F29-494E-8E40-9430-1389A64A7F7A}" dt="2023-06-25T23:25:48.931" v="121"/>
          <ac:spMkLst>
            <pc:docMk/>
            <pc:sldMk cId="3934058493" sldId="443"/>
            <ac:spMk id="3" creationId="{E1F20CF6-7841-562E-8B39-14C4B6E47027}"/>
          </ac:spMkLst>
        </pc:spChg>
      </pc:sldChg>
      <pc:sldChg chg="addSp modSp mod">
        <pc:chgData name="Roberts, Roland" userId="96a91595-e2a2-4919-90c0-4eeb555d8dd7" providerId="ADAL" clId="{F3E96F29-494E-8E40-9430-1389A64A7F7A}" dt="2023-06-25T23:26:07.135" v="123" actId="207"/>
        <pc:sldMkLst>
          <pc:docMk/>
          <pc:sldMk cId="3077663887" sldId="498"/>
        </pc:sldMkLst>
        <pc:spChg chg="add mod">
          <ac:chgData name="Roberts, Roland" userId="96a91595-e2a2-4919-90c0-4eeb555d8dd7" providerId="ADAL" clId="{F3E96F29-494E-8E40-9430-1389A64A7F7A}" dt="2023-06-25T23:26:07.135" v="123" actId="207"/>
          <ac:spMkLst>
            <pc:docMk/>
            <pc:sldMk cId="3077663887" sldId="498"/>
            <ac:spMk id="5" creationId="{5A84D839-0031-C70D-EB14-00374E98BBB5}"/>
          </ac:spMkLst>
        </pc:spChg>
      </pc:sldChg>
      <pc:sldChg chg="addSp delSp modSp mod">
        <pc:chgData name="Roberts, Roland" userId="96a91595-e2a2-4919-90c0-4eeb555d8dd7" providerId="ADAL" clId="{F3E96F29-494E-8E40-9430-1389A64A7F7A}" dt="2023-06-25T22:05:35.157" v="117"/>
        <pc:sldMkLst>
          <pc:docMk/>
          <pc:sldMk cId="3963345364" sldId="576"/>
        </pc:sldMkLst>
        <pc:spChg chg="add del mod">
          <ac:chgData name="Roberts, Roland" userId="96a91595-e2a2-4919-90c0-4eeb555d8dd7" providerId="ADAL" clId="{F3E96F29-494E-8E40-9430-1389A64A7F7A}" dt="2023-06-25T22:05:35.157" v="117"/>
          <ac:spMkLst>
            <pc:docMk/>
            <pc:sldMk cId="3963345364" sldId="576"/>
            <ac:spMk id="8" creationId="{91D4800D-1882-C612-5B3E-8BF6608E78C2}"/>
          </ac:spMkLst>
        </pc:spChg>
      </pc:sldChg>
    </pc:docChg>
  </pc:docChgLst>
  <pc:docChgLst>
    <pc:chgData name="Hawkins, Matthew J." userId="09347fb7-6a70-4a54-bfd5-85147945ff28" providerId="ADAL" clId="{30B50691-C2D0-41EB-AA20-C162EABF60D1}"/>
    <pc:docChg chg="custSel addSld delSld modSld sldOrd">
      <pc:chgData name="Hawkins, Matthew J." userId="09347fb7-6a70-4a54-bfd5-85147945ff28" providerId="ADAL" clId="{30B50691-C2D0-41EB-AA20-C162EABF60D1}" dt="2023-06-25T13:46:13.335" v="561"/>
      <pc:docMkLst>
        <pc:docMk/>
      </pc:docMkLst>
      <pc:sldChg chg="modSp mod">
        <pc:chgData name="Hawkins, Matthew J." userId="09347fb7-6a70-4a54-bfd5-85147945ff28" providerId="ADAL" clId="{30B50691-C2D0-41EB-AA20-C162EABF60D1}" dt="2023-06-23T21:17:10.539" v="0" actId="27636"/>
        <pc:sldMkLst>
          <pc:docMk/>
          <pc:sldMk cId="3265838450" sldId="276"/>
        </pc:sldMkLst>
        <pc:spChg chg="mod">
          <ac:chgData name="Hawkins, Matthew J." userId="09347fb7-6a70-4a54-bfd5-85147945ff28" providerId="ADAL" clId="{30B50691-C2D0-41EB-AA20-C162EABF60D1}" dt="2023-06-23T21:17:10.539" v="0" actId="27636"/>
          <ac:spMkLst>
            <pc:docMk/>
            <pc:sldMk cId="3265838450" sldId="276"/>
            <ac:spMk id="4" creationId="{8F10182A-CAC1-F1EF-62DA-5BDDADB4555F}"/>
          </ac:spMkLst>
        </pc:spChg>
      </pc:sldChg>
      <pc:sldChg chg="modSp mod ord">
        <pc:chgData name="Hawkins, Matthew J." userId="09347fb7-6a70-4a54-bfd5-85147945ff28" providerId="ADAL" clId="{30B50691-C2D0-41EB-AA20-C162EABF60D1}" dt="2023-06-25T13:46:13.335" v="561"/>
        <pc:sldMkLst>
          <pc:docMk/>
          <pc:sldMk cId="1330494228" sldId="297"/>
        </pc:sldMkLst>
        <pc:spChg chg="mod">
          <ac:chgData name="Hawkins, Matthew J." userId="09347fb7-6a70-4a54-bfd5-85147945ff28" providerId="ADAL" clId="{30B50691-C2D0-41EB-AA20-C162EABF60D1}" dt="2023-06-25T13:46:00.540" v="559" actId="20577"/>
          <ac:spMkLst>
            <pc:docMk/>
            <pc:sldMk cId="1330494228" sldId="297"/>
            <ac:spMk id="3" creationId="{4D6FC64D-31FA-4EFE-AB33-2CBC88CFB70F}"/>
          </ac:spMkLst>
        </pc:spChg>
      </pc:sldChg>
      <pc:sldChg chg="modSp add mod ord modAnim modShow">
        <pc:chgData name="Hawkins, Matthew J." userId="09347fb7-6a70-4a54-bfd5-85147945ff28" providerId="ADAL" clId="{30B50691-C2D0-41EB-AA20-C162EABF60D1}" dt="2023-06-25T13:41:09.033" v="513" actId="207"/>
        <pc:sldMkLst>
          <pc:docMk/>
          <pc:sldMk cId="3009415874" sldId="442"/>
        </pc:sldMkLst>
        <pc:spChg chg="mod">
          <ac:chgData name="Hawkins, Matthew J." userId="09347fb7-6a70-4a54-bfd5-85147945ff28" providerId="ADAL" clId="{30B50691-C2D0-41EB-AA20-C162EABF60D1}" dt="2023-06-25T13:41:09.033" v="513" actId="207"/>
          <ac:spMkLst>
            <pc:docMk/>
            <pc:sldMk cId="3009415874" sldId="442"/>
            <ac:spMk id="5" creationId="{C06E0860-2872-7C34-E88E-849CAD135D2B}"/>
          </ac:spMkLst>
        </pc:spChg>
        <pc:spChg chg="mod">
          <ac:chgData name="Hawkins, Matthew J." userId="09347fb7-6a70-4a54-bfd5-85147945ff28" providerId="ADAL" clId="{30B50691-C2D0-41EB-AA20-C162EABF60D1}" dt="2023-06-25T13:40:34.187" v="508" actId="20577"/>
          <ac:spMkLst>
            <pc:docMk/>
            <pc:sldMk cId="3009415874" sldId="442"/>
            <ac:spMk id="7" creationId="{EEA2F168-E513-8EDD-D1F1-4C6F35A46949}"/>
          </ac:spMkLst>
        </pc:spChg>
      </pc:sldChg>
      <pc:sldChg chg="modSp add mod modShow">
        <pc:chgData name="Hawkins, Matthew J." userId="09347fb7-6a70-4a54-bfd5-85147945ff28" providerId="ADAL" clId="{30B50691-C2D0-41EB-AA20-C162EABF60D1}" dt="2023-06-25T13:37:17.034" v="426" actId="729"/>
        <pc:sldMkLst>
          <pc:docMk/>
          <pc:sldMk cId="3934058493" sldId="443"/>
        </pc:sldMkLst>
        <pc:spChg chg="mod">
          <ac:chgData name="Hawkins, Matthew J." userId="09347fb7-6a70-4a54-bfd5-85147945ff28" providerId="ADAL" clId="{30B50691-C2D0-41EB-AA20-C162EABF60D1}" dt="2023-06-25T13:21:02.753" v="12" actId="1076"/>
          <ac:spMkLst>
            <pc:docMk/>
            <pc:sldMk cId="3934058493" sldId="443"/>
            <ac:spMk id="2" creationId="{6C260ECA-09EB-73A0-F4BE-C80A3F7F3357}"/>
          </ac:spMkLst>
        </pc:spChg>
        <pc:spChg chg="mod">
          <ac:chgData name="Hawkins, Matthew J." userId="09347fb7-6a70-4a54-bfd5-85147945ff28" providerId="ADAL" clId="{30B50691-C2D0-41EB-AA20-C162EABF60D1}" dt="2023-06-25T13:20:55.891" v="11" actId="1076"/>
          <ac:spMkLst>
            <pc:docMk/>
            <pc:sldMk cId="3934058493" sldId="443"/>
            <ac:spMk id="11" creationId="{8D4DFDC0-54DF-DC8E-1C3D-65914D4DB710}"/>
          </ac:spMkLst>
        </pc:spChg>
        <pc:spChg chg="mod">
          <ac:chgData name="Hawkins, Matthew J." userId="09347fb7-6a70-4a54-bfd5-85147945ff28" providerId="ADAL" clId="{30B50691-C2D0-41EB-AA20-C162EABF60D1}" dt="2023-06-25T13:23:42.087" v="342" actId="20577"/>
          <ac:spMkLst>
            <pc:docMk/>
            <pc:sldMk cId="3934058493" sldId="443"/>
            <ac:spMk id="12" creationId="{80340561-33B3-4CAF-7D18-BBBD4F8E08A8}"/>
          </ac:spMkLst>
        </pc:spChg>
      </pc:sldChg>
      <pc:sldChg chg="delSp add mod delAnim modShow">
        <pc:chgData name="Hawkins, Matthew J." userId="09347fb7-6a70-4a54-bfd5-85147945ff28" providerId="ADAL" clId="{30B50691-C2D0-41EB-AA20-C162EABF60D1}" dt="2023-06-25T13:37:20.821" v="427" actId="729"/>
        <pc:sldMkLst>
          <pc:docMk/>
          <pc:sldMk cId="3077663887" sldId="498"/>
        </pc:sldMkLst>
        <pc:spChg chg="del">
          <ac:chgData name="Hawkins, Matthew J." userId="09347fb7-6a70-4a54-bfd5-85147945ff28" providerId="ADAL" clId="{30B50691-C2D0-41EB-AA20-C162EABF60D1}" dt="2023-06-25T13:26:08.050" v="348" actId="21"/>
          <ac:spMkLst>
            <pc:docMk/>
            <pc:sldMk cId="3077663887" sldId="498"/>
            <ac:spMk id="7" creationId="{2FDC52BE-D27D-8E57-E858-C808401DBA88}"/>
          </ac:spMkLst>
        </pc:spChg>
      </pc:sldChg>
      <pc:sldChg chg="del ord">
        <pc:chgData name="Hawkins, Matthew J." userId="09347fb7-6a70-4a54-bfd5-85147945ff28" providerId="ADAL" clId="{30B50691-C2D0-41EB-AA20-C162EABF60D1}" dt="2023-06-25T13:24:02.929" v="343" actId="2696"/>
        <pc:sldMkLst>
          <pc:docMk/>
          <pc:sldMk cId="3012570426" sldId="575"/>
        </pc:sldMkLst>
      </pc:sldChg>
      <pc:sldChg chg="addSp delSp modSp mod modAnim">
        <pc:chgData name="Hawkins, Matthew J." userId="09347fb7-6a70-4a54-bfd5-85147945ff28" providerId="ADAL" clId="{30B50691-C2D0-41EB-AA20-C162EABF60D1}" dt="2023-06-25T13:39:52.835" v="479"/>
        <pc:sldMkLst>
          <pc:docMk/>
          <pc:sldMk cId="3963345364" sldId="576"/>
        </pc:sldMkLst>
        <pc:spChg chg="mod">
          <ac:chgData name="Hawkins, Matthew J." userId="09347fb7-6a70-4a54-bfd5-85147945ff28" providerId="ADAL" clId="{30B50691-C2D0-41EB-AA20-C162EABF60D1}" dt="2023-06-25T13:39:37.003" v="476" actId="1076"/>
          <ac:spMkLst>
            <pc:docMk/>
            <pc:sldMk cId="3963345364" sldId="576"/>
            <ac:spMk id="4" creationId="{B226B580-7668-5C16-EF8F-C253FFC5BF0E}"/>
          </ac:spMkLst>
        </pc:spChg>
        <pc:spChg chg="add mod">
          <ac:chgData name="Hawkins, Matthew J." userId="09347fb7-6a70-4a54-bfd5-85147945ff28" providerId="ADAL" clId="{30B50691-C2D0-41EB-AA20-C162EABF60D1}" dt="2023-06-25T13:33:19.604" v="410" actId="1076"/>
          <ac:spMkLst>
            <pc:docMk/>
            <pc:sldMk cId="3963345364" sldId="576"/>
            <ac:spMk id="6" creationId="{B164941E-8F69-A061-393C-4BCDCF47F377}"/>
          </ac:spMkLst>
        </pc:spChg>
        <pc:spChg chg="add mod">
          <ac:chgData name="Hawkins, Matthew J." userId="09347fb7-6a70-4a54-bfd5-85147945ff28" providerId="ADAL" clId="{30B50691-C2D0-41EB-AA20-C162EABF60D1}" dt="2023-06-25T13:32:47.074" v="398" actId="692"/>
          <ac:spMkLst>
            <pc:docMk/>
            <pc:sldMk cId="3963345364" sldId="576"/>
            <ac:spMk id="7" creationId="{BD2EF206-9903-12D2-8F94-F0FC6B218EDD}"/>
          </ac:spMkLst>
        </pc:spChg>
        <pc:spChg chg="del mod">
          <ac:chgData name="Hawkins, Matthew J." userId="09347fb7-6a70-4a54-bfd5-85147945ff28" providerId="ADAL" clId="{30B50691-C2D0-41EB-AA20-C162EABF60D1}" dt="2023-06-25T13:39:28.956" v="475" actId="21"/>
          <ac:spMkLst>
            <pc:docMk/>
            <pc:sldMk cId="3963345364" sldId="576"/>
            <ac:spMk id="8" creationId="{F9137E85-1CBA-1CA1-F6E9-55F104979AAC}"/>
          </ac:spMkLst>
        </pc:spChg>
        <pc:spChg chg="mod">
          <ac:chgData name="Hawkins, Matthew J." userId="09347fb7-6a70-4a54-bfd5-85147945ff28" providerId="ADAL" clId="{30B50691-C2D0-41EB-AA20-C162EABF60D1}" dt="2023-06-25T13:33:37.131" v="414" actId="113"/>
          <ac:spMkLst>
            <pc:docMk/>
            <pc:sldMk cId="3963345364" sldId="576"/>
            <ac:spMk id="9" creationId="{663FCF45-C96B-7BA0-3EDC-0981B01A3D25}"/>
          </ac:spMkLst>
        </pc:spChg>
        <pc:spChg chg="mod">
          <ac:chgData name="Hawkins, Matthew J." userId="09347fb7-6a70-4a54-bfd5-85147945ff28" providerId="ADAL" clId="{30B50691-C2D0-41EB-AA20-C162EABF60D1}" dt="2023-06-25T13:33:22.406" v="411" actId="1076"/>
          <ac:spMkLst>
            <pc:docMk/>
            <pc:sldMk cId="3963345364" sldId="576"/>
            <ac:spMk id="10" creationId="{38EE1408-8D6D-3248-1BA6-C32D2ACAE335}"/>
          </ac:spMkLst>
        </pc:spChg>
        <pc:spChg chg="add mod">
          <ac:chgData name="Hawkins, Matthew J." userId="09347fb7-6a70-4a54-bfd5-85147945ff28" providerId="ADAL" clId="{30B50691-C2D0-41EB-AA20-C162EABF60D1}" dt="2023-06-25T13:32:33.319" v="387" actId="692"/>
          <ac:spMkLst>
            <pc:docMk/>
            <pc:sldMk cId="3963345364" sldId="576"/>
            <ac:spMk id="11" creationId="{2507F617-AC90-79D1-1FB2-70FA937557D1}"/>
          </ac:spMkLst>
        </pc:spChg>
      </pc:sldChg>
      <pc:sldChg chg="del">
        <pc:chgData name="Hawkins, Matthew J." userId="09347fb7-6a70-4a54-bfd5-85147945ff28" providerId="ADAL" clId="{30B50691-C2D0-41EB-AA20-C162EABF60D1}" dt="2023-06-25T13:25:58.280" v="347" actId="2696"/>
        <pc:sldMkLst>
          <pc:docMk/>
          <pc:sldMk cId="3412580446" sldId="577"/>
        </pc:sldMkLst>
      </pc:sldChg>
      <pc:sldChg chg="add del">
        <pc:chgData name="Hawkins, Matthew J." userId="09347fb7-6a70-4a54-bfd5-85147945ff28" providerId="ADAL" clId="{30B50691-C2D0-41EB-AA20-C162EABF60D1}" dt="2023-06-25T13:25:47.193" v="345"/>
        <pc:sldMkLst>
          <pc:docMk/>
          <pc:sldMk cId="2465218136" sldId="5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46576-4CE1-4DCB-93E0-99B40C972D1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E7D57C8-6AB4-445E-901B-BC8C2A10CD17}">
      <dgm:prSet custT="1"/>
      <dgm:spPr/>
      <dgm:t>
        <a:bodyPr/>
        <a:lstStyle/>
        <a:p>
          <a:r>
            <a:rPr lang="en-US" sz="2000" b="1" dirty="0">
              <a:solidFill>
                <a:schemeClr val="bg2">
                  <a:lumMod val="75000"/>
                </a:schemeClr>
              </a:solidFill>
              <a:latin typeface="Arial" panose="020B0604020202020204" pitchFamily="34" charset="0"/>
              <a:cs typeface="Arial" panose="020B0604020202020204" pitchFamily="34" charset="0"/>
            </a:rPr>
            <a:t>Preliminary Proposals</a:t>
          </a:r>
          <a:r>
            <a:rPr lang="en-US" sz="2200" b="1" dirty="0">
              <a:solidFill>
                <a:schemeClr val="bg2">
                  <a:lumMod val="75000"/>
                </a:schemeClr>
              </a:solidFill>
              <a:latin typeface="Arial" panose="020B0604020202020204" pitchFamily="34" charset="0"/>
              <a:cs typeface="Arial" panose="020B0604020202020204" pitchFamily="34" charset="0"/>
            </a:rPr>
            <a:t>  </a:t>
          </a:r>
          <a:br>
            <a:rPr lang="en-US" sz="2200" b="1" dirty="0">
              <a:solidFill>
                <a:schemeClr val="bg2">
                  <a:lumMod val="75000"/>
                </a:schemeClr>
              </a:solidFill>
              <a:latin typeface="Arial" panose="020B0604020202020204" pitchFamily="34" charset="0"/>
              <a:cs typeface="Arial" panose="020B0604020202020204" pitchFamily="34" charset="0"/>
            </a:rPr>
          </a:br>
          <a:r>
            <a:rPr lang="en-US" sz="2000" b="0" i="1" dirty="0">
              <a:solidFill>
                <a:schemeClr val="bg2">
                  <a:lumMod val="75000"/>
                </a:schemeClr>
              </a:solidFill>
              <a:latin typeface="Arial" panose="020B0604020202020204" pitchFamily="34" charset="0"/>
              <a:cs typeface="Arial" panose="020B0604020202020204" pitchFamily="34" charset="0"/>
            </a:rPr>
            <a:t>(Required)</a:t>
          </a:r>
          <a:r>
            <a:rPr lang="en-US" sz="2000" b="0" dirty="0">
              <a:solidFill>
                <a:schemeClr val="bg2">
                  <a:lumMod val="75000"/>
                </a:schemeClr>
              </a:solidFill>
              <a:latin typeface="Arial" panose="020B0604020202020204" pitchFamily="34" charset="0"/>
              <a:cs typeface="Arial" panose="020B0604020202020204" pitchFamily="34" charset="0"/>
            </a:rPr>
            <a:t> </a:t>
          </a:r>
          <a:endParaRPr lang="en-US" sz="2200" b="0" dirty="0">
            <a:solidFill>
              <a:schemeClr val="bg2">
                <a:lumMod val="75000"/>
              </a:schemeClr>
            </a:solidFill>
            <a:latin typeface="Arial" panose="020B0604020202020204" pitchFamily="34" charset="0"/>
            <a:cs typeface="Arial" panose="020B0604020202020204" pitchFamily="34" charset="0"/>
          </a:endParaRPr>
        </a:p>
      </dgm:t>
    </dgm:pt>
    <dgm:pt modelId="{E49C37DE-87A9-43F9-8D54-20229437D350}" type="parTrans" cxnId="{EB9F8E8F-F7E7-49A7-9C9C-C7566A51F76C}">
      <dgm:prSet/>
      <dgm:spPr/>
      <dgm:t>
        <a:bodyPr/>
        <a:lstStyle/>
        <a:p>
          <a:endParaRPr lang="en-US"/>
        </a:p>
      </dgm:t>
    </dgm:pt>
    <dgm:pt modelId="{D20885AE-C791-4DC0-8506-010EC46E8109}" type="sibTrans" cxnId="{EB9F8E8F-F7E7-49A7-9C9C-C7566A51F76C}">
      <dgm:prSet/>
      <dgm:spPr/>
      <dgm:t>
        <a:bodyPr/>
        <a:lstStyle/>
        <a:p>
          <a:endParaRPr lang="en-US"/>
        </a:p>
      </dgm:t>
    </dgm:pt>
    <dgm:pt modelId="{5291CA41-4A0F-4E7C-A739-40FA52246C22}">
      <dgm:prSet custT="1"/>
      <dgm:spPr/>
      <dgm:t>
        <a:bodyPr anchor="ctr" anchorCtr="0"/>
        <a:lstStyle/>
        <a:p>
          <a:pPr algn="ctr">
            <a:buFontTx/>
            <a:buNone/>
          </a:pPr>
          <a:r>
            <a:rPr lang="en-US" sz="4000" i="1" dirty="0">
              <a:solidFill>
                <a:schemeClr val="bg2">
                  <a:lumMod val="75000"/>
                </a:schemeClr>
              </a:solidFill>
              <a:latin typeface="Arial" panose="020B0604020202020204" pitchFamily="34" charset="0"/>
              <a:cs typeface="Arial" panose="020B0604020202020204" pitchFamily="34" charset="0"/>
            </a:rPr>
            <a:t> </a:t>
          </a:r>
          <a:r>
            <a:rPr lang="en-US" sz="2800" i="1" dirty="0">
              <a:solidFill>
                <a:schemeClr val="bg2">
                  <a:lumMod val="75000"/>
                </a:schemeClr>
              </a:solidFill>
              <a:latin typeface="Arial" panose="020B0604020202020204" pitchFamily="34" charset="0"/>
              <a:cs typeface="Arial" panose="020B0604020202020204" pitchFamily="34" charset="0"/>
            </a:rPr>
            <a:t>June 20, 2023</a:t>
          </a:r>
          <a:endParaRPr lang="en-US" sz="4000" dirty="0">
            <a:solidFill>
              <a:schemeClr val="bg2">
                <a:lumMod val="75000"/>
              </a:schemeClr>
            </a:solidFill>
            <a:latin typeface="Arial" panose="020B0604020202020204" pitchFamily="34" charset="0"/>
            <a:cs typeface="Arial" panose="020B0604020202020204" pitchFamily="34" charset="0"/>
          </a:endParaRPr>
        </a:p>
      </dgm:t>
    </dgm:pt>
    <dgm:pt modelId="{7F5B5C9A-4D4B-4F3D-9917-AFAABC55110C}" type="parTrans" cxnId="{000F8F60-4EC6-4835-A1E7-5A5F21326FD8}">
      <dgm:prSet/>
      <dgm:spPr/>
      <dgm:t>
        <a:bodyPr/>
        <a:lstStyle/>
        <a:p>
          <a:endParaRPr lang="en-US"/>
        </a:p>
      </dgm:t>
    </dgm:pt>
    <dgm:pt modelId="{9FF5B7BB-170F-4858-808A-C61B0A544355}" type="sibTrans" cxnId="{000F8F60-4EC6-4835-A1E7-5A5F21326FD8}">
      <dgm:prSet/>
      <dgm:spPr/>
      <dgm:t>
        <a:bodyPr/>
        <a:lstStyle/>
        <a:p>
          <a:endParaRPr lang="en-US"/>
        </a:p>
      </dgm:t>
    </dgm:pt>
    <dgm:pt modelId="{E66FED37-A04A-4C59-9179-1B3FDDD770EA}">
      <dgm:prSet custT="1"/>
      <dgm:spPr/>
      <dgm:t>
        <a:bodyPr/>
        <a:lstStyle/>
        <a:p>
          <a:r>
            <a:rPr lang="en-US" sz="2200" b="1" dirty="0">
              <a:latin typeface="Arial" panose="020B0604020202020204" pitchFamily="34" charset="0"/>
              <a:cs typeface="Arial" panose="020B0604020202020204" pitchFamily="34" charset="0"/>
            </a:rPr>
            <a:t>Full Proposals</a:t>
          </a:r>
          <a:br>
            <a:rPr lang="en-US" sz="2200" b="1" dirty="0">
              <a:latin typeface="Arial" panose="020B0604020202020204" pitchFamily="34" charset="0"/>
              <a:cs typeface="Arial" panose="020B0604020202020204" pitchFamily="34" charset="0"/>
            </a:rPr>
          </a:br>
          <a:r>
            <a:rPr lang="en-US" sz="2000" b="0" i="1" dirty="0">
              <a:latin typeface="Arial" panose="020B0604020202020204" pitchFamily="34" charset="0"/>
              <a:cs typeface="Arial" panose="020B0604020202020204" pitchFamily="34" charset="0"/>
            </a:rPr>
            <a:t>(By Invitation Only)</a:t>
          </a:r>
          <a:endParaRPr lang="en-US" sz="2200" b="0" dirty="0">
            <a:latin typeface="Arial" panose="020B0604020202020204" pitchFamily="34" charset="0"/>
            <a:cs typeface="Arial" panose="020B0604020202020204" pitchFamily="34" charset="0"/>
          </a:endParaRPr>
        </a:p>
      </dgm:t>
    </dgm:pt>
    <dgm:pt modelId="{884A2DA8-313C-4B3C-BB18-3AD1762FCFB5}" type="parTrans" cxnId="{EB79020F-96D5-4078-9604-BAE419AEBDBD}">
      <dgm:prSet/>
      <dgm:spPr/>
      <dgm:t>
        <a:bodyPr/>
        <a:lstStyle/>
        <a:p>
          <a:endParaRPr lang="en-US"/>
        </a:p>
      </dgm:t>
    </dgm:pt>
    <dgm:pt modelId="{65DA82B8-A094-4B69-B931-3E9DA079D3B8}" type="sibTrans" cxnId="{EB79020F-96D5-4078-9604-BAE419AEBDBD}">
      <dgm:prSet/>
      <dgm:spPr/>
      <dgm:t>
        <a:bodyPr/>
        <a:lstStyle/>
        <a:p>
          <a:endParaRPr lang="en-US"/>
        </a:p>
      </dgm:t>
    </dgm:pt>
    <dgm:pt modelId="{6D649D0F-B396-48FA-A152-52A05AFB11A2}">
      <dgm:prSet custT="1"/>
      <dgm:spPr/>
      <dgm:t>
        <a:bodyPr anchor="ctr" anchorCtr="0"/>
        <a:lstStyle/>
        <a:p>
          <a:pPr algn="ctr">
            <a:buFontTx/>
            <a:buNone/>
          </a:pPr>
          <a:r>
            <a:rPr lang="en-US" sz="40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December 18, 2023 </a:t>
          </a:r>
          <a:endParaRPr lang="en-US" sz="4000" dirty="0">
            <a:latin typeface="Arial" panose="020B0604020202020204" pitchFamily="34" charset="0"/>
            <a:cs typeface="Arial" panose="020B0604020202020204" pitchFamily="34" charset="0"/>
          </a:endParaRPr>
        </a:p>
      </dgm:t>
    </dgm:pt>
    <dgm:pt modelId="{BB476E18-FF72-4E0F-9071-003B02E57149}" type="parTrans" cxnId="{0FB3473E-C3F2-4787-9981-BBEE0E7E22E3}">
      <dgm:prSet/>
      <dgm:spPr/>
      <dgm:t>
        <a:bodyPr/>
        <a:lstStyle/>
        <a:p>
          <a:endParaRPr lang="en-US"/>
        </a:p>
      </dgm:t>
    </dgm:pt>
    <dgm:pt modelId="{FFD54D34-C189-43BB-B0FD-2BC34B1F8601}" type="sibTrans" cxnId="{0FB3473E-C3F2-4787-9981-BBEE0E7E22E3}">
      <dgm:prSet/>
      <dgm:spPr/>
      <dgm:t>
        <a:bodyPr/>
        <a:lstStyle/>
        <a:p>
          <a:endParaRPr lang="en-US"/>
        </a:p>
      </dgm:t>
    </dgm:pt>
    <dgm:pt modelId="{51A1F4A3-BEB8-4C42-9963-D85D6D82C4A0}">
      <dgm:prSet custT="1"/>
      <dgm:spPr/>
      <dgm:t>
        <a:bodyPr/>
        <a:lstStyle/>
        <a:p>
          <a:r>
            <a:rPr lang="en-US" sz="2200" b="1" dirty="0">
              <a:solidFill>
                <a:schemeClr val="bg2">
                  <a:lumMod val="75000"/>
                </a:schemeClr>
              </a:solidFill>
              <a:latin typeface="Arial" panose="020B0604020202020204" pitchFamily="34" charset="0"/>
              <a:cs typeface="Arial" panose="020B0604020202020204" pitchFamily="34" charset="0"/>
            </a:rPr>
            <a:t>Letters of Intent </a:t>
          </a:r>
          <a:br>
            <a:rPr lang="en-US" sz="2200" b="1" dirty="0">
              <a:solidFill>
                <a:schemeClr val="bg2">
                  <a:lumMod val="75000"/>
                </a:schemeClr>
              </a:solidFill>
              <a:latin typeface="Arial" panose="020B0604020202020204" pitchFamily="34" charset="0"/>
              <a:cs typeface="Arial" panose="020B0604020202020204" pitchFamily="34" charset="0"/>
            </a:rPr>
          </a:br>
          <a:r>
            <a:rPr lang="en-US" sz="2000" b="0" i="1" dirty="0">
              <a:solidFill>
                <a:schemeClr val="bg2">
                  <a:lumMod val="75000"/>
                </a:schemeClr>
              </a:solidFill>
              <a:latin typeface="Arial" panose="020B0604020202020204" pitchFamily="34" charset="0"/>
              <a:cs typeface="Arial" panose="020B0604020202020204" pitchFamily="34" charset="0"/>
            </a:rPr>
            <a:t>(Required)</a:t>
          </a:r>
          <a:endParaRPr lang="en-US" sz="2200" b="0" i="1" dirty="0">
            <a:solidFill>
              <a:schemeClr val="bg2">
                <a:lumMod val="75000"/>
              </a:schemeClr>
            </a:solidFill>
            <a:latin typeface="Arial" panose="020B0604020202020204" pitchFamily="34" charset="0"/>
            <a:cs typeface="Arial" panose="020B0604020202020204" pitchFamily="34" charset="0"/>
          </a:endParaRPr>
        </a:p>
      </dgm:t>
    </dgm:pt>
    <dgm:pt modelId="{33126273-7919-4CA5-8657-AD601D3F4EB2}" type="parTrans" cxnId="{2695AB63-9ED0-4AEA-8F7F-F7C2416C005A}">
      <dgm:prSet/>
      <dgm:spPr/>
      <dgm:t>
        <a:bodyPr/>
        <a:lstStyle/>
        <a:p>
          <a:endParaRPr lang="en-US"/>
        </a:p>
      </dgm:t>
    </dgm:pt>
    <dgm:pt modelId="{D3F755C8-EDA0-46D0-A569-0A5F7B79B792}" type="sibTrans" cxnId="{2695AB63-9ED0-4AEA-8F7F-F7C2416C005A}">
      <dgm:prSet/>
      <dgm:spPr/>
      <dgm:t>
        <a:bodyPr/>
        <a:lstStyle/>
        <a:p>
          <a:endParaRPr lang="en-US"/>
        </a:p>
      </dgm:t>
    </dgm:pt>
    <dgm:pt modelId="{C918A2F2-AB10-4D14-B705-B3E6EFFA810F}">
      <dgm:prSet/>
      <dgm:spPr/>
      <dgm:t>
        <a:bodyPr/>
        <a:lstStyle/>
        <a:p>
          <a:pPr algn="ctr">
            <a:buNone/>
          </a:pPr>
          <a:r>
            <a:rPr lang="en-US" i="1" dirty="0">
              <a:solidFill>
                <a:schemeClr val="bg2">
                  <a:lumMod val="75000"/>
                </a:schemeClr>
              </a:solidFill>
            </a:rPr>
            <a:t> May 15, 2023</a:t>
          </a:r>
        </a:p>
      </dgm:t>
    </dgm:pt>
    <dgm:pt modelId="{4EBB08C6-E540-4E2C-BCFC-748F2F185DC6}" type="parTrans" cxnId="{6E11A6BB-C1F8-4898-99C2-25984FBDBBFB}">
      <dgm:prSet/>
      <dgm:spPr/>
      <dgm:t>
        <a:bodyPr/>
        <a:lstStyle/>
        <a:p>
          <a:endParaRPr lang="en-US"/>
        </a:p>
      </dgm:t>
    </dgm:pt>
    <dgm:pt modelId="{E300A3DE-2E19-4959-9C26-911FD1954A58}" type="sibTrans" cxnId="{6E11A6BB-C1F8-4898-99C2-25984FBDBBFB}">
      <dgm:prSet/>
      <dgm:spPr/>
      <dgm:t>
        <a:bodyPr/>
        <a:lstStyle/>
        <a:p>
          <a:endParaRPr lang="en-US"/>
        </a:p>
      </dgm:t>
    </dgm:pt>
    <dgm:pt modelId="{B9BCF5B2-8C0F-4EDE-A8ED-EABD106332A7}" type="pres">
      <dgm:prSet presAssocID="{54246576-4CE1-4DCB-93E0-99B40C972D1D}" presName="Name0" presStyleCnt="0">
        <dgm:presLayoutVars>
          <dgm:dir/>
          <dgm:animLvl val="lvl"/>
          <dgm:resizeHandles/>
        </dgm:presLayoutVars>
      </dgm:prSet>
      <dgm:spPr/>
    </dgm:pt>
    <dgm:pt modelId="{A4C71D20-A3B5-4515-9E94-5465A9CA58CB}" type="pres">
      <dgm:prSet presAssocID="{51A1F4A3-BEB8-4C42-9963-D85D6D82C4A0}" presName="linNode" presStyleCnt="0"/>
      <dgm:spPr/>
    </dgm:pt>
    <dgm:pt modelId="{8E114ED1-4F75-45C7-A6CA-D5F98B88FA8D}" type="pres">
      <dgm:prSet presAssocID="{51A1F4A3-BEB8-4C42-9963-D85D6D82C4A0}" presName="parentShp" presStyleLbl="node1" presStyleIdx="0" presStyleCnt="3">
        <dgm:presLayoutVars>
          <dgm:bulletEnabled val="1"/>
        </dgm:presLayoutVars>
      </dgm:prSet>
      <dgm:spPr/>
    </dgm:pt>
    <dgm:pt modelId="{DF3F6E77-F1DF-4B6F-9807-27C90B90A75D}" type="pres">
      <dgm:prSet presAssocID="{51A1F4A3-BEB8-4C42-9963-D85D6D82C4A0}" presName="childShp" presStyleLbl="bgAccFollowNode1" presStyleIdx="0" presStyleCnt="3">
        <dgm:presLayoutVars>
          <dgm:bulletEnabled val="1"/>
        </dgm:presLayoutVars>
      </dgm:prSet>
      <dgm:spPr/>
    </dgm:pt>
    <dgm:pt modelId="{6D56CFB8-D9A2-4B1C-9D73-977931875EF6}" type="pres">
      <dgm:prSet presAssocID="{D3F755C8-EDA0-46D0-A569-0A5F7B79B792}" presName="spacing" presStyleCnt="0"/>
      <dgm:spPr/>
    </dgm:pt>
    <dgm:pt modelId="{805E0F6B-D88B-48AE-B506-EF97153B4D96}" type="pres">
      <dgm:prSet presAssocID="{7E7D57C8-6AB4-445E-901B-BC8C2A10CD17}" presName="linNode" presStyleCnt="0"/>
      <dgm:spPr/>
    </dgm:pt>
    <dgm:pt modelId="{DDFCB1CB-764F-4505-A0FE-4629E2DF920C}" type="pres">
      <dgm:prSet presAssocID="{7E7D57C8-6AB4-445E-901B-BC8C2A10CD17}" presName="parentShp" presStyleLbl="node1" presStyleIdx="1" presStyleCnt="3">
        <dgm:presLayoutVars>
          <dgm:bulletEnabled val="1"/>
        </dgm:presLayoutVars>
      </dgm:prSet>
      <dgm:spPr/>
    </dgm:pt>
    <dgm:pt modelId="{24668CD4-848D-4510-9D91-8797535DDC2D}" type="pres">
      <dgm:prSet presAssocID="{7E7D57C8-6AB4-445E-901B-BC8C2A10CD17}" presName="childShp" presStyleLbl="bgAccFollowNode1" presStyleIdx="1" presStyleCnt="3" custLinFactNeighborX="-712" custLinFactNeighborY="-3179">
        <dgm:presLayoutVars>
          <dgm:bulletEnabled val="1"/>
        </dgm:presLayoutVars>
      </dgm:prSet>
      <dgm:spPr/>
    </dgm:pt>
    <dgm:pt modelId="{83F91713-1D97-448C-BD27-51FB74BE6076}" type="pres">
      <dgm:prSet presAssocID="{D20885AE-C791-4DC0-8506-010EC46E8109}" presName="spacing" presStyleCnt="0"/>
      <dgm:spPr/>
    </dgm:pt>
    <dgm:pt modelId="{6D831685-0078-4BAC-889E-65FF5C858877}" type="pres">
      <dgm:prSet presAssocID="{E66FED37-A04A-4C59-9179-1B3FDDD770EA}" presName="linNode" presStyleCnt="0"/>
      <dgm:spPr/>
    </dgm:pt>
    <dgm:pt modelId="{46708091-0AE1-436C-A1F3-B4A33F940478}" type="pres">
      <dgm:prSet presAssocID="{E66FED37-A04A-4C59-9179-1B3FDDD770EA}" presName="parentShp" presStyleLbl="node1" presStyleIdx="2" presStyleCnt="3" custLinFactNeighborX="-1010">
        <dgm:presLayoutVars>
          <dgm:bulletEnabled val="1"/>
        </dgm:presLayoutVars>
      </dgm:prSet>
      <dgm:spPr/>
    </dgm:pt>
    <dgm:pt modelId="{254C29F6-A17D-4ADB-BCB2-B788B66670DB}" type="pres">
      <dgm:prSet presAssocID="{E66FED37-A04A-4C59-9179-1B3FDDD770EA}" presName="childShp" presStyleLbl="bgAccFollowNode1" presStyleIdx="2" presStyleCnt="3">
        <dgm:presLayoutVars>
          <dgm:bulletEnabled val="1"/>
        </dgm:presLayoutVars>
      </dgm:prSet>
      <dgm:spPr/>
    </dgm:pt>
  </dgm:ptLst>
  <dgm:cxnLst>
    <dgm:cxn modelId="{EB79020F-96D5-4078-9604-BAE419AEBDBD}" srcId="{54246576-4CE1-4DCB-93E0-99B40C972D1D}" destId="{E66FED37-A04A-4C59-9179-1B3FDDD770EA}" srcOrd="2" destOrd="0" parTransId="{884A2DA8-313C-4B3C-BB18-3AD1762FCFB5}" sibTransId="{65DA82B8-A094-4B69-B931-3E9DA079D3B8}"/>
    <dgm:cxn modelId="{F656451B-88FA-4B43-929B-6B0BD4363409}" type="presOf" srcId="{C918A2F2-AB10-4D14-B705-B3E6EFFA810F}" destId="{DF3F6E77-F1DF-4B6F-9807-27C90B90A75D}" srcOrd="0" destOrd="0" presId="urn:microsoft.com/office/officeart/2005/8/layout/vList6"/>
    <dgm:cxn modelId="{0FB3473E-C3F2-4787-9981-BBEE0E7E22E3}" srcId="{E66FED37-A04A-4C59-9179-1B3FDDD770EA}" destId="{6D649D0F-B396-48FA-A152-52A05AFB11A2}" srcOrd="0" destOrd="0" parTransId="{BB476E18-FF72-4E0F-9071-003B02E57149}" sibTransId="{FFD54D34-C189-43BB-B0FD-2BC34B1F8601}"/>
    <dgm:cxn modelId="{000F8F60-4EC6-4835-A1E7-5A5F21326FD8}" srcId="{7E7D57C8-6AB4-445E-901B-BC8C2A10CD17}" destId="{5291CA41-4A0F-4E7C-A739-40FA52246C22}" srcOrd="0" destOrd="0" parTransId="{7F5B5C9A-4D4B-4F3D-9917-AFAABC55110C}" sibTransId="{9FF5B7BB-170F-4858-808A-C61B0A544355}"/>
    <dgm:cxn modelId="{2695AB63-9ED0-4AEA-8F7F-F7C2416C005A}" srcId="{54246576-4CE1-4DCB-93E0-99B40C972D1D}" destId="{51A1F4A3-BEB8-4C42-9963-D85D6D82C4A0}" srcOrd="0" destOrd="0" parTransId="{33126273-7919-4CA5-8657-AD601D3F4EB2}" sibTransId="{D3F755C8-EDA0-46D0-A569-0A5F7B79B792}"/>
    <dgm:cxn modelId="{EE12EB72-1BF8-42E5-B826-602A272F20F6}" type="presOf" srcId="{6D649D0F-B396-48FA-A152-52A05AFB11A2}" destId="{254C29F6-A17D-4ADB-BCB2-B788B66670DB}" srcOrd="0" destOrd="0" presId="urn:microsoft.com/office/officeart/2005/8/layout/vList6"/>
    <dgm:cxn modelId="{361DA085-94BD-41FE-90FA-06ED1E7FA7A1}" type="presOf" srcId="{5291CA41-4A0F-4E7C-A739-40FA52246C22}" destId="{24668CD4-848D-4510-9D91-8797535DDC2D}" srcOrd="0" destOrd="0" presId="urn:microsoft.com/office/officeart/2005/8/layout/vList6"/>
    <dgm:cxn modelId="{EB9F8E8F-F7E7-49A7-9C9C-C7566A51F76C}" srcId="{54246576-4CE1-4DCB-93E0-99B40C972D1D}" destId="{7E7D57C8-6AB4-445E-901B-BC8C2A10CD17}" srcOrd="1" destOrd="0" parTransId="{E49C37DE-87A9-43F9-8D54-20229437D350}" sibTransId="{D20885AE-C791-4DC0-8506-010EC46E8109}"/>
    <dgm:cxn modelId="{D083C498-20B0-474B-8544-458550397861}" type="presOf" srcId="{7E7D57C8-6AB4-445E-901B-BC8C2A10CD17}" destId="{DDFCB1CB-764F-4505-A0FE-4629E2DF920C}" srcOrd="0" destOrd="0" presId="urn:microsoft.com/office/officeart/2005/8/layout/vList6"/>
    <dgm:cxn modelId="{6E11A6BB-C1F8-4898-99C2-25984FBDBBFB}" srcId="{51A1F4A3-BEB8-4C42-9963-D85D6D82C4A0}" destId="{C918A2F2-AB10-4D14-B705-B3E6EFFA810F}" srcOrd="0" destOrd="0" parTransId="{4EBB08C6-E540-4E2C-BCFC-748F2F185DC6}" sibTransId="{E300A3DE-2E19-4959-9C26-911FD1954A58}"/>
    <dgm:cxn modelId="{BACD74EB-1949-4A25-9285-00F9B58DCBBE}" type="presOf" srcId="{51A1F4A3-BEB8-4C42-9963-D85D6D82C4A0}" destId="{8E114ED1-4F75-45C7-A6CA-D5F98B88FA8D}" srcOrd="0" destOrd="0" presId="urn:microsoft.com/office/officeart/2005/8/layout/vList6"/>
    <dgm:cxn modelId="{C7C4F4EF-7B04-4A26-B5D2-E532422C5CA0}" type="presOf" srcId="{E66FED37-A04A-4C59-9179-1B3FDDD770EA}" destId="{46708091-0AE1-436C-A1F3-B4A33F940478}" srcOrd="0" destOrd="0" presId="urn:microsoft.com/office/officeart/2005/8/layout/vList6"/>
    <dgm:cxn modelId="{93000FFE-8239-4DF5-8D07-274339F65A5C}" type="presOf" srcId="{54246576-4CE1-4DCB-93E0-99B40C972D1D}" destId="{B9BCF5B2-8C0F-4EDE-A8ED-EABD106332A7}" srcOrd="0" destOrd="0" presId="urn:microsoft.com/office/officeart/2005/8/layout/vList6"/>
    <dgm:cxn modelId="{D1BFD28C-175A-4814-B7F2-C19B0E643DB0}" type="presParOf" srcId="{B9BCF5B2-8C0F-4EDE-A8ED-EABD106332A7}" destId="{A4C71D20-A3B5-4515-9E94-5465A9CA58CB}" srcOrd="0" destOrd="0" presId="urn:microsoft.com/office/officeart/2005/8/layout/vList6"/>
    <dgm:cxn modelId="{EB1F6679-4631-4DCF-9BFE-5D9AA5A404C3}" type="presParOf" srcId="{A4C71D20-A3B5-4515-9E94-5465A9CA58CB}" destId="{8E114ED1-4F75-45C7-A6CA-D5F98B88FA8D}" srcOrd="0" destOrd="0" presId="urn:microsoft.com/office/officeart/2005/8/layout/vList6"/>
    <dgm:cxn modelId="{C5FEBF95-F4C7-49E3-80C3-2DD37B30F1F7}" type="presParOf" srcId="{A4C71D20-A3B5-4515-9E94-5465A9CA58CB}" destId="{DF3F6E77-F1DF-4B6F-9807-27C90B90A75D}" srcOrd="1" destOrd="0" presId="urn:microsoft.com/office/officeart/2005/8/layout/vList6"/>
    <dgm:cxn modelId="{6E6BBFDA-250F-4D21-8EFE-0A331317E957}" type="presParOf" srcId="{B9BCF5B2-8C0F-4EDE-A8ED-EABD106332A7}" destId="{6D56CFB8-D9A2-4B1C-9D73-977931875EF6}" srcOrd="1" destOrd="0" presId="urn:microsoft.com/office/officeart/2005/8/layout/vList6"/>
    <dgm:cxn modelId="{A4CC838F-48ED-47C2-9739-61EE23509B3A}" type="presParOf" srcId="{B9BCF5B2-8C0F-4EDE-A8ED-EABD106332A7}" destId="{805E0F6B-D88B-48AE-B506-EF97153B4D96}" srcOrd="2" destOrd="0" presId="urn:microsoft.com/office/officeart/2005/8/layout/vList6"/>
    <dgm:cxn modelId="{8A0B2E34-5D05-42AC-B94D-B40102D62276}" type="presParOf" srcId="{805E0F6B-D88B-48AE-B506-EF97153B4D96}" destId="{DDFCB1CB-764F-4505-A0FE-4629E2DF920C}" srcOrd="0" destOrd="0" presId="urn:microsoft.com/office/officeart/2005/8/layout/vList6"/>
    <dgm:cxn modelId="{4E3C4911-675D-4B8A-9250-896BE7F6A735}" type="presParOf" srcId="{805E0F6B-D88B-48AE-B506-EF97153B4D96}" destId="{24668CD4-848D-4510-9D91-8797535DDC2D}" srcOrd="1" destOrd="0" presId="urn:microsoft.com/office/officeart/2005/8/layout/vList6"/>
    <dgm:cxn modelId="{BAAE425C-63D6-4D36-9011-3D324A137DCA}" type="presParOf" srcId="{B9BCF5B2-8C0F-4EDE-A8ED-EABD106332A7}" destId="{83F91713-1D97-448C-BD27-51FB74BE6076}" srcOrd="3" destOrd="0" presId="urn:microsoft.com/office/officeart/2005/8/layout/vList6"/>
    <dgm:cxn modelId="{2A854D6F-49D4-4081-B498-57BA610E3D24}" type="presParOf" srcId="{B9BCF5B2-8C0F-4EDE-A8ED-EABD106332A7}" destId="{6D831685-0078-4BAC-889E-65FF5C858877}" srcOrd="4" destOrd="0" presId="urn:microsoft.com/office/officeart/2005/8/layout/vList6"/>
    <dgm:cxn modelId="{77A9705D-863E-4F03-950A-C3ABD375B7DD}" type="presParOf" srcId="{6D831685-0078-4BAC-889E-65FF5C858877}" destId="{46708091-0AE1-436C-A1F3-B4A33F940478}" srcOrd="0" destOrd="0" presId="urn:microsoft.com/office/officeart/2005/8/layout/vList6"/>
    <dgm:cxn modelId="{1EC057EA-72AD-4056-9DEF-539621499E8E}" type="presParOf" srcId="{6D831685-0078-4BAC-889E-65FF5C858877}" destId="{254C29F6-A17D-4ADB-BCB2-B788B66670D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F6E77-F1DF-4B6F-9807-27C90B90A75D}">
      <dsp:nvSpPr>
        <dsp:cNvPr id="0" name=""/>
        <dsp:cNvSpPr/>
      </dsp:nvSpPr>
      <dsp:spPr>
        <a:xfrm>
          <a:off x="3111565" y="0"/>
          <a:ext cx="4667348" cy="63272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ctr" defTabSz="1377950">
            <a:lnSpc>
              <a:spcPct val="90000"/>
            </a:lnSpc>
            <a:spcBef>
              <a:spcPct val="0"/>
            </a:spcBef>
            <a:spcAft>
              <a:spcPct val="15000"/>
            </a:spcAft>
            <a:buNone/>
          </a:pPr>
          <a:r>
            <a:rPr lang="en-US" sz="3100" i="1" kern="1200" dirty="0">
              <a:solidFill>
                <a:schemeClr val="bg2">
                  <a:lumMod val="75000"/>
                </a:schemeClr>
              </a:solidFill>
            </a:rPr>
            <a:t> May 15, 2023</a:t>
          </a:r>
        </a:p>
      </dsp:txBody>
      <dsp:txXfrm>
        <a:off x="3111565" y="79091"/>
        <a:ext cx="4430075" cy="474546"/>
      </dsp:txXfrm>
    </dsp:sp>
    <dsp:sp modelId="{8E114ED1-4F75-45C7-A6CA-D5F98B88FA8D}">
      <dsp:nvSpPr>
        <dsp:cNvPr id="0" name=""/>
        <dsp:cNvSpPr/>
      </dsp:nvSpPr>
      <dsp:spPr>
        <a:xfrm>
          <a:off x="0" y="0"/>
          <a:ext cx="3111565" cy="632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2">
                  <a:lumMod val="75000"/>
                </a:schemeClr>
              </a:solidFill>
              <a:latin typeface="Arial" panose="020B0604020202020204" pitchFamily="34" charset="0"/>
              <a:cs typeface="Arial" panose="020B0604020202020204" pitchFamily="34" charset="0"/>
            </a:rPr>
            <a:t>Letters of Intent </a:t>
          </a:r>
          <a:br>
            <a:rPr lang="en-US" sz="2200" b="1" kern="1200" dirty="0">
              <a:solidFill>
                <a:schemeClr val="bg2">
                  <a:lumMod val="75000"/>
                </a:schemeClr>
              </a:solidFill>
              <a:latin typeface="Arial" panose="020B0604020202020204" pitchFamily="34" charset="0"/>
              <a:cs typeface="Arial" panose="020B0604020202020204" pitchFamily="34" charset="0"/>
            </a:rPr>
          </a:br>
          <a:r>
            <a:rPr lang="en-US" sz="2000" b="0" i="1" kern="1200" dirty="0">
              <a:solidFill>
                <a:schemeClr val="bg2">
                  <a:lumMod val="75000"/>
                </a:schemeClr>
              </a:solidFill>
              <a:latin typeface="Arial" panose="020B0604020202020204" pitchFamily="34" charset="0"/>
              <a:cs typeface="Arial" panose="020B0604020202020204" pitchFamily="34" charset="0"/>
            </a:rPr>
            <a:t>(Required)</a:t>
          </a:r>
          <a:endParaRPr lang="en-US" sz="2200" b="0" i="1" kern="1200" dirty="0">
            <a:solidFill>
              <a:schemeClr val="bg2">
                <a:lumMod val="75000"/>
              </a:schemeClr>
            </a:solidFill>
            <a:latin typeface="Arial" panose="020B0604020202020204" pitchFamily="34" charset="0"/>
            <a:cs typeface="Arial" panose="020B0604020202020204" pitchFamily="34" charset="0"/>
          </a:endParaRPr>
        </a:p>
      </dsp:txBody>
      <dsp:txXfrm>
        <a:off x="30887" y="30887"/>
        <a:ext cx="3049791" cy="570954"/>
      </dsp:txXfrm>
    </dsp:sp>
    <dsp:sp modelId="{24668CD4-848D-4510-9D91-8797535DDC2D}">
      <dsp:nvSpPr>
        <dsp:cNvPr id="0" name=""/>
        <dsp:cNvSpPr/>
      </dsp:nvSpPr>
      <dsp:spPr>
        <a:xfrm>
          <a:off x="3089411" y="675887"/>
          <a:ext cx="4667348" cy="63272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285750" lvl="1" indent="-285750" algn="ctr" defTabSz="1778000">
            <a:lnSpc>
              <a:spcPct val="90000"/>
            </a:lnSpc>
            <a:spcBef>
              <a:spcPct val="0"/>
            </a:spcBef>
            <a:spcAft>
              <a:spcPct val="15000"/>
            </a:spcAft>
            <a:buFontTx/>
            <a:buNone/>
          </a:pPr>
          <a:r>
            <a:rPr lang="en-US" sz="4000" i="1" kern="1200" dirty="0">
              <a:solidFill>
                <a:schemeClr val="bg2">
                  <a:lumMod val="75000"/>
                </a:schemeClr>
              </a:solidFill>
              <a:latin typeface="Arial" panose="020B0604020202020204" pitchFamily="34" charset="0"/>
              <a:cs typeface="Arial" panose="020B0604020202020204" pitchFamily="34" charset="0"/>
            </a:rPr>
            <a:t> </a:t>
          </a:r>
          <a:r>
            <a:rPr lang="en-US" sz="2800" i="1" kern="1200" dirty="0">
              <a:solidFill>
                <a:schemeClr val="bg2">
                  <a:lumMod val="75000"/>
                </a:schemeClr>
              </a:solidFill>
              <a:latin typeface="Arial" panose="020B0604020202020204" pitchFamily="34" charset="0"/>
              <a:cs typeface="Arial" panose="020B0604020202020204" pitchFamily="34" charset="0"/>
            </a:rPr>
            <a:t>June 20, 2023</a:t>
          </a:r>
          <a:endParaRPr lang="en-US" sz="4000" kern="1200" dirty="0">
            <a:solidFill>
              <a:schemeClr val="bg2">
                <a:lumMod val="75000"/>
              </a:schemeClr>
            </a:solidFill>
            <a:latin typeface="Arial" panose="020B0604020202020204" pitchFamily="34" charset="0"/>
            <a:cs typeface="Arial" panose="020B0604020202020204" pitchFamily="34" charset="0"/>
          </a:endParaRPr>
        </a:p>
      </dsp:txBody>
      <dsp:txXfrm>
        <a:off x="3089411" y="754978"/>
        <a:ext cx="4430075" cy="474546"/>
      </dsp:txXfrm>
    </dsp:sp>
    <dsp:sp modelId="{DDFCB1CB-764F-4505-A0FE-4629E2DF920C}">
      <dsp:nvSpPr>
        <dsp:cNvPr id="0" name=""/>
        <dsp:cNvSpPr/>
      </dsp:nvSpPr>
      <dsp:spPr>
        <a:xfrm>
          <a:off x="0" y="696001"/>
          <a:ext cx="3111565" cy="632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75000"/>
                </a:schemeClr>
              </a:solidFill>
              <a:latin typeface="Arial" panose="020B0604020202020204" pitchFamily="34" charset="0"/>
              <a:cs typeface="Arial" panose="020B0604020202020204" pitchFamily="34" charset="0"/>
            </a:rPr>
            <a:t>Preliminary Proposals</a:t>
          </a:r>
          <a:r>
            <a:rPr lang="en-US" sz="2200" b="1" kern="1200" dirty="0">
              <a:solidFill>
                <a:schemeClr val="bg2">
                  <a:lumMod val="75000"/>
                </a:schemeClr>
              </a:solidFill>
              <a:latin typeface="Arial" panose="020B0604020202020204" pitchFamily="34" charset="0"/>
              <a:cs typeface="Arial" panose="020B0604020202020204" pitchFamily="34" charset="0"/>
            </a:rPr>
            <a:t>  </a:t>
          </a:r>
          <a:br>
            <a:rPr lang="en-US" sz="2200" b="1" kern="1200" dirty="0">
              <a:solidFill>
                <a:schemeClr val="bg2">
                  <a:lumMod val="75000"/>
                </a:schemeClr>
              </a:solidFill>
              <a:latin typeface="Arial" panose="020B0604020202020204" pitchFamily="34" charset="0"/>
              <a:cs typeface="Arial" panose="020B0604020202020204" pitchFamily="34" charset="0"/>
            </a:rPr>
          </a:br>
          <a:r>
            <a:rPr lang="en-US" sz="2000" b="0" i="1" kern="1200" dirty="0">
              <a:solidFill>
                <a:schemeClr val="bg2">
                  <a:lumMod val="75000"/>
                </a:schemeClr>
              </a:solidFill>
              <a:latin typeface="Arial" panose="020B0604020202020204" pitchFamily="34" charset="0"/>
              <a:cs typeface="Arial" panose="020B0604020202020204" pitchFamily="34" charset="0"/>
            </a:rPr>
            <a:t>(Required)</a:t>
          </a:r>
          <a:r>
            <a:rPr lang="en-US" sz="2000" b="0" kern="1200" dirty="0">
              <a:solidFill>
                <a:schemeClr val="bg2">
                  <a:lumMod val="75000"/>
                </a:schemeClr>
              </a:solidFill>
              <a:latin typeface="Arial" panose="020B0604020202020204" pitchFamily="34" charset="0"/>
              <a:cs typeface="Arial" panose="020B0604020202020204" pitchFamily="34" charset="0"/>
            </a:rPr>
            <a:t> </a:t>
          </a:r>
          <a:endParaRPr lang="en-US" sz="2200" b="0" kern="1200" dirty="0">
            <a:solidFill>
              <a:schemeClr val="bg2">
                <a:lumMod val="75000"/>
              </a:schemeClr>
            </a:solidFill>
            <a:latin typeface="Arial" panose="020B0604020202020204" pitchFamily="34" charset="0"/>
            <a:cs typeface="Arial" panose="020B0604020202020204" pitchFamily="34" charset="0"/>
          </a:endParaRPr>
        </a:p>
      </dsp:txBody>
      <dsp:txXfrm>
        <a:off x="30887" y="726888"/>
        <a:ext cx="3049791" cy="570954"/>
      </dsp:txXfrm>
    </dsp:sp>
    <dsp:sp modelId="{254C29F6-A17D-4ADB-BCB2-B788B66670DB}">
      <dsp:nvSpPr>
        <dsp:cNvPr id="0" name=""/>
        <dsp:cNvSpPr/>
      </dsp:nvSpPr>
      <dsp:spPr>
        <a:xfrm>
          <a:off x="3111565" y="1392003"/>
          <a:ext cx="4667348" cy="63272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285750" lvl="1" indent="-285750" algn="ctr" defTabSz="1778000">
            <a:lnSpc>
              <a:spcPct val="90000"/>
            </a:lnSpc>
            <a:spcBef>
              <a:spcPct val="0"/>
            </a:spcBef>
            <a:spcAft>
              <a:spcPct val="15000"/>
            </a:spcAft>
            <a:buFontTx/>
            <a:buNone/>
          </a:pPr>
          <a:r>
            <a:rPr lang="en-US" sz="4000" i="1" kern="1200" dirty="0">
              <a:latin typeface="Arial" panose="020B0604020202020204" pitchFamily="34" charset="0"/>
              <a:cs typeface="Arial" panose="020B0604020202020204" pitchFamily="34" charset="0"/>
            </a:rPr>
            <a:t> </a:t>
          </a:r>
          <a:r>
            <a:rPr lang="en-US" sz="2800" i="1" kern="1200" dirty="0">
              <a:latin typeface="Arial" panose="020B0604020202020204" pitchFamily="34" charset="0"/>
              <a:cs typeface="Arial" panose="020B0604020202020204" pitchFamily="34" charset="0"/>
            </a:rPr>
            <a:t>December 18, 2023 </a:t>
          </a:r>
          <a:endParaRPr lang="en-US" sz="4000" kern="1200" dirty="0">
            <a:latin typeface="Arial" panose="020B0604020202020204" pitchFamily="34" charset="0"/>
            <a:cs typeface="Arial" panose="020B0604020202020204" pitchFamily="34" charset="0"/>
          </a:endParaRPr>
        </a:p>
      </dsp:txBody>
      <dsp:txXfrm>
        <a:off x="3111565" y="1471094"/>
        <a:ext cx="4430075" cy="474546"/>
      </dsp:txXfrm>
    </dsp:sp>
    <dsp:sp modelId="{46708091-0AE1-436C-A1F3-B4A33F940478}">
      <dsp:nvSpPr>
        <dsp:cNvPr id="0" name=""/>
        <dsp:cNvSpPr/>
      </dsp:nvSpPr>
      <dsp:spPr>
        <a:xfrm>
          <a:off x="0" y="1392003"/>
          <a:ext cx="3111565" cy="6327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Full Proposals</a:t>
          </a:r>
          <a:br>
            <a:rPr lang="en-US" sz="2200" b="1" kern="1200" dirty="0">
              <a:latin typeface="Arial" panose="020B0604020202020204" pitchFamily="34" charset="0"/>
              <a:cs typeface="Arial" panose="020B0604020202020204" pitchFamily="34" charset="0"/>
            </a:rPr>
          </a:br>
          <a:r>
            <a:rPr lang="en-US" sz="2000" b="0" i="1" kern="1200" dirty="0">
              <a:latin typeface="Arial" panose="020B0604020202020204" pitchFamily="34" charset="0"/>
              <a:cs typeface="Arial" panose="020B0604020202020204" pitchFamily="34" charset="0"/>
            </a:rPr>
            <a:t>(By Invitation Only)</a:t>
          </a:r>
          <a:endParaRPr lang="en-US" sz="2200" b="0" kern="1200" dirty="0">
            <a:latin typeface="Arial" panose="020B0604020202020204" pitchFamily="34" charset="0"/>
            <a:cs typeface="Arial" panose="020B0604020202020204" pitchFamily="34" charset="0"/>
          </a:endParaRPr>
        </a:p>
      </dsp:txBody>
      <dsp:txXfrm>
        <a:off x="30887" y="1422890"/>
        <a:ext cx="3049791" cy="57095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A7EE8-C63B-4BF2-BE22-90EFC8D81B1C}" type="datetimeFigureOut">
              <a:rPr lang="en-US" smtClean="0"/>
              <a:t>6/26/23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CB4BA1-B98E-4A41-B134-C7E193B6D859}" type="slidenum">
              <a:rPr lang="en-US" smtClean="0"/>
              <a:t>‹#›</a:t>
            </a:fld>
            <a:endParaRPr lang="en-US"/>
          </a:p>
        </p:txBody>
      </p:sp>
    </p:spTree>
    <p:extLst>
      <p:ext uri="{BB962C8B-B14F-4D97-AF65-F5344CB8AC3E}">
        <p14:creationId xmlns:p14="http://schemas.microsoft.com/office/powerpoint/2010/main" val="3769737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a:t>
            </a:fld>
            <a:endParaRPr lang="en-US"/>
          </a:p>
        </p:txBody>
      </p:sp>
    </p:spTree>
    <p:extLst>
      <p:ext uri="{BB962C8B-B14F-4D97-AF65-F5344CB8AC3E}">
        <p14:creationId xmlns:p14="http://schemas.microsoft.com/office/powerpoint/2010/main" val="86750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4</a:t>
            </a:fld>
            <a:endParaRPr lang="en-US"/>
          </a:p>
        </p:txBody>
      </p:sp>
    </p:spTree>
    <p:extLst>
      <p:ext uri="{BB962C8B-B14F-4D97-AF65-F5344CB8AC3E}">
        <p14:creationId xmlns:p14="http://schemas.microsoft.com/office/powerpoint/2010/main" val="141733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4BA1-B98E-4A41-B134-C7E193B6D859}" type="slidenum">
              <a:rPr lang="en-US" smtClean="0"/>
              <a:t>5</a:t>
            </a:fld>
            <a:endParaRPr lang="en-US"/>
          </a:p>
        </p:txBody>
      </p:sp>
    </p:spTree>
    <p:extLst>
      <p:ext uri="{BB962C8B-B14F-4D97-AF65-F5344CB8AC3E}">
        <p14:creationId xmlns:p14="http://schemas.microsoft.com/office/powerpoint/2010/main" val="3042931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6</a:t>
            </a:fld>
            <a:endParaRPr lang="en-US" dirty="0"/>
          </a:p>
        </p:txBody>
      </p:sp>
    </p:spTree>
    <p:extLst>
      <p:ext uri="{BB962C8B-B14F-4D97-AF65-F5344CB8AC3E}">
        <p14:creationId xmlns:p14="http://schemas.microsoft.com/office/powerpoint/2010/main" val="196598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4BA1-B98E-4A41-B134-C7E193B6D859}" type="slidenum">
              <a:rPr lang="en-US" smtClean="0"/>
              <a:t>8</a:t>
            </a:fld>
            <a:endParaRPr lang="en-US"/>
          </a:p>
        </p:txBody>
      </p:sp>
    </p:spTree>
    <p:extLst>
      <p:ext uri="{BB962C8B-B14F-4D97-AF65-F5344CB8AC3E}">
        <p14:creationId xmlns:p14="http://schemas.microsoft.com/office/powerpoint/2010/main" val="313542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85F4EA-AA9B-43FC-8AEC-740564372152}" type="slidenum">
              <a:rPr lang="en-US" smtClean="0"/>
              <a:pPr>
                <a:defRPr/>
              </a:pPr>
              <a:t>9</a:t>
            </a:fld>
            <a:endParaRPr lang="en-US"/>
          </a:p>
        </p:txBody>
      </p:sp>
    </p:spTree>
    <p:extLst>
      <p:ext uri="{BB962C8B-B14F-4D97-AF65-F5344CB8AC3E}">
        <p14:creationId xmlns:p14="http://schemas.microsoft.com/office/powerpoint/2010/main" val="7578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10</a:t>
            </a:fld>
            <a:endParaRPr lang="en-US"/>
          </a:p>
        </p:txBody>
      </p:sp>
    </p:spTree>
    <p:extLst>
      <p:ext uri="{BB962C8B-B14F-4D97-AF65-F5344CB8AC3E}">
        <p14:creationId xmlns:p14="http://schemas.microsoft.com/office/powerpoint/2010/main" val="5891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CB4BA1-B98E-4A41-B134-C7E193B6D859}" type="slidenum">
              <a:rPr lang="en-US" smtClean="0"/>
              <a:t>11</a:t>
            </a:fld>
            <a:endParaRPr lang="en-US"/>
          </a:p>
        </p:txBody>
      </p:sp>
    </p:spTree>
    <p:extLst>
      <p:ext uri="{BB962C8B-B14F-4D97-AF65-F5344CB8AC3E}">
        <p14:creationId xmlns:p14="http://schemas.microsoft.com/office/powerpoint/2010/main" val="388286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22A4-DACA-44C8-8C6C-4C8E220C90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B1659-AC78-4C79-A7AB-C97B09700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040E0-04D2-426F-AEF8-3CB9AA6936B6}"/>
              </a:ext>
            </a:extLst>
          </p:cNvPr>
          <p:cNvSpPr>
            <a:spLocks noGrp="1"/>
          </p:cNvSpPr>
          <p:nvPr>
            <p:ph type="dt" sz="half" idx="10"/>
          </p:nvPr>
        </p:nvSpPr>
        <p:spPr/>
        <p:txBody>
          <a:bodyPr/>
          <a:lstStyle/>
          <a:p>
            <a:fld id="{3B4B10BA-6D04-4BE1-92CC-7EB9F23342EB}" type="datetime1">
              <a:rPr lang="en-US" smtClean="0"/>
              <a:t>6/26/23</a:t>
            </a:fld>
            <a:endParaRPr lang="en-US"/>
          </a:p>
        </p:txBody>
      </p:sp>
      <p:sp>
        <p:nvSpPr>
          <p:cNvPr id="5" name="Footer Placeholder 4">
            <a:extLst>
              <a:ext uri="{FF2B5EF4-FFF2-40B4-BE49-F238E27FC236}">
                <a16:creationId xmlns:a16="http://schemas.microsoft.com/office/drawing/2014/main" id="{88B7C932-091F-4FAA-8EB0-42C12AA56521}"/>
              </a:ext>
            </a:extLst>
          </p:cNvPr>
          <p:cNvSpPr>
            <a:spLocks noGrp="1"/>
          </p:cNvSpPr>
          <p:nvPr>
            <p:ph type="ftr" sz="quarter" idx="11"/>
          </p:nvPr>
        </p:nvSpPr>
        <p:spPr>
          <a:noFill/>
        </p:spPr>
        <p:txBody>
          <a:bodyPr/>
          <a:lstStyle>
            <a:lvl1pPr>
              <a:defRPr>
                <a:solidFill>
                  <a:schemeClr val="bg1"/>
                </a:solidFill>
              </a:defRPr>
            </a:lvl1pPr>
          </a:lstStyle>
          <a:p>
            <a:r>
              <a:rPr lang="en-US"/>
              <a:t>Mid-scale RI-2 Webinar</a:t>
            </a:r>
          </a:p>
        </p:txBody>
      </p:sp>
      <p:sp>
        <p:nvSpPr>
          <p:cNvPr id="6" name="Slide Number Placeholder 5">
            <a:extLst>
              <a:ext uri="{FF2B5EF4-FFF2-40B4-BE49-F238E27FC236}">
                <a16:creationId xmlns:a16="http://schemas.microsoft.com/office/drawing/2014/main" id="{E2E70275-FD2A-4287-8EF9-867F6C2E5107}"/>
              </a:ext>
            </a:extLst>
          </p:cNvPr>
          <p:cNvSpPr>
            <a:spLocks noGrp="1"/>
          </p:cNvSpPr>
          <p:nvPr>
            <p:ph type="sldNum" sz="quarter" idx="12"/>
          </p:nvPr>
        </p:nvSpPr>
        <p:spPr>
          <a:xfrm>
            <a:off x="8968409" y="6356349"/>
            <a:ext cx="2743200" cy="365125"/>
          </a:xfrm>
        </p:spPr>
        <p:txBody>
          <a:bodyPr/>
          <a:lstStyle>
            <a:lvl1pPr>
              <a:defRPr>
                <a:solidFill>
                  <a:schemeClr val="bg1"/>
                </a:solidFill>
              </a:defRPr>
            </a:lvl1pPr>
          </a:lstStyle>
          <a:p>
            <a:fld id="{01B73E8E-2F62-4A31-8FEB-638AF3B58F79}" type="slidenum">
              <a:rPr lang="en-US" smtClean="0"/>
              <a:pPr/>
              <a:t>‹#›</a:t>
            </a:fld>
            <a:endParaRPr lang="en-US"/>
          </a:p>
        </p:txBody>
      </p:sp>
      <p:sp>
        <p:nvSpPr>
          <p:cNvPr id="7" name="hcSlideMaster.Title SlideHeader">
            <a:extLst>
              <a:ext uri="{FF2B5EF4-FFF2-40B4-BE49-F238E27FC236}">
                <a16:creationId xmlns:a16="http://schemas.microsoft.com/office/drawing/2014/main" id="{F7C610DC-09FC-ED91-E742-C38BDE4B6587}"/>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7949C216-7A73-5480-C377-EE38F8CC2D2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6263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C5B7-BBBE-4F4E-80B0-12909E040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E77068-C54E-4A95-BD58-469BCA35B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C63A2-9480-49DD-8790-A1D3B4BBF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5BBDDE-8794-48B1-947B-8A2EC0023755}"/>
              </a:ext>
            </a:extLst>
          </p:cNvPr>
          <p:cNvSpPr>
            <a:spLocks noGrp="1"/>
          </p:cNvSpPr>
          <p:nvPr>
            <p:ph type="dt" sz="half" idx="10"/>
          </p:nvPr>
        </p:nvSpPr>
        <p:spPr/>
        <p:txBody>
          <a:bodyPr/>
          <a:lstStyle/>
          <a:p>
            <a:fld id="{89CF1A7F-504A-4E28-8C8C-EB39B14B1F2E}" type="datetime1">
              <a:rPr lang="en-US" smtClean="0"/>
              <a:t>6/26/23</a:t>
            </a:fld>
            <a:endParaRPr lang="en-US"/>
          </a:p>
        </p:txBody>
      </p:sp>
      <p:sp>
        <p:nvSpPr>
          <p:cNvPr id="6" name="Footer Placeholder 5">
            <a:extLst>
              <a:ext uri="{FF2B5EF4-FFF2-40B4-BE49-F238E27FC236}">
                <a16:creationId xmlns:a16="http://schemas.microsoft.com/office/drawing/2014/main" id="{75AAA2FF-4F11-4AAF-9434-7CDD3932B531}"/>
              </a:ext>
            </a:extLst>
          </p:cNvPr>
          <p:cNvSpPr>
            <a:spLocks noGrp="1"/>
          </p:cNvSpPr>
          <p:nvPr>
            <p:ph type="ftr" sz="quarter" idx="11"/>
          </p:nvPr>
        </p:nvSpPr>
        <p:spPr/>
        <p:txBody>
          <a:bodyPr/>
          <a:lstStyle/>
          <a:p>
            <a:r>
              <a:rPr lang="en-US"/>
              <a:t>Mid-scale RI-2 Webinar</a:t>
            </a:r>
          </a:p>
        </p:txBody>
      </p:sp>
      <p:sp>
        <p:nvSpPr>
          <p:cNvPr id="7" name="Slide Number Placeholder 6">
            <a:extLst>
              <a:ext uri="{FF2B5EF4-FFF2-40B4-BE49-F238E27FC236}">
                <a16:creationId xmlns:a16="http://schemas.microsoft.com/office/drawing/2014/main" id="{6E7FBC08-D69B-4BB3-8A1D-EE7F510B0137}"/>
              </a:ext>
            </a:extLst>
          </p:cNvPr>
          <p:cNvSpPr>
            <a:spLocks noGrp="1"/>
          </p:cNvSpPr>
          <p:nvPr>
            <p:ph type="sldNum" sz="quarter" idx="12"/>
          </p:nvPr>
        </p:nvSpPr>
        <p:spPr>
          <a:xfrm>
            <a:off x="8968409" y="6356350"/>
            <a:ext cx="2743200" cy="365125"/>
          </a:xfrm>
        </p:spPr>
        <p:txBody>
          <a:bodyPr/>
          <a:lstStyle/>
          <a:p>
            <a:fld id="{01B73E8E-2F62-4A31-8FEB-638AF3B58F79}" type="slidenum">
              <a:rPr lang="en-US" smtClean="0"/>
              <a:t>‹#›</a:t>
            </a:fld>
            <a:endParaRPr lang="en-US"/>
          </a:p>
        </p:txBody>
      </p:sp>
      <p:sp>
        <p:nvSpPr>
          <p:cNvPr id="8" name="hcSlideMaster.Picture with CaptionHeader">
            <a:extLst>
              <a:ext uri="{FF2B5EF4-FFF2-40B4-BE49-F238E27FC236}">
                <a16:creationId xmlns:a16="http://schemas.microsoft.com/office/drawing/2014/main" id="{B59CFD93-299D-3202-5AE2-0F450EE10F0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8562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4279-B644-47EC-A165-06FC3FF8AD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A5223-74E6-43E2-8DA6-57B15F1B03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42E48-6509-40AE-8F7F-710122B05114}"/>
              </a:ext>
            </a:extLst>
          </p:cNvPr>
          <p:cNvSpPr>
            <a:spLocks noGrp="1"/>
          </p:cNvSpPr>
          <p:nvPr>
            <p:ph type="dt" sz="half" idx="10"/>
          </p:nvPr>
        </p:nvSpPr>
        <p:spPr/>
        <p:txBody>
          <a:bodyPr/>
          <a:lstStyle/>
          <a:p>
            <a:fld id="{652A28C6-B259-4281-9D9D-DED38AB7A6C7}" type="datetime1">
              <a:rPr lang="en-US" smtClean="0"/>
              <a:t>6/26/23</a:t>
            </a:fld>
            <a:endParaRPr lang="en-US"/>
          </a:p>
        </p:txBody>
      </p:sp>
      <p:sp>
        <p:nvSpPr>
          <p:cNvPr id="5" name="Footer Placeholder 4">
            <a:extLst>
              <a:ext uri="{FF2B5EF4-FFF2-40B4-BE49-F238E27FC236}">
                <a16:creationId xmlns:a16="http://schemas.microsoft.com/office/drawing/2014/main" id="{7D4B4209-0361-44D8-9CBD-23144B166D6F}"/>
              </a:ext>
            </a:extLst>
          </p:cNvPr>
          <p:cNvSpPr>
            <a:spLocks noGrp="1"/>
          </p:cNvSpPr>
          <p:nvPr>
            <p:ph type="ftr" sz="quarter" idx="11"/>
          </p:nvPr>
        </p:nvSpPr>
        <p:spPr/>
        <p:txBody>
          <a:bodyPr/>
          <a:lstStyle/>
          <a:p>
            <a:r>
              <a:rPr lang="en-US"/>
              <a:t>Mid-scale RI-2 Webinar</a:t>
            </a:r>
          </a:p>
        </p:txBody>
      </p:sp>
      <p:sp>
        <p:nvSpPr>
          <p:cNvPr id="6" name="Slide Number Placeholder 5">
            <a:extLst>
              <a:ext uri="{FF2B5EF4-FFF2-40B4-BE49-F238E27FC236}">
                <a16:creationId xmlns:a16="http://schemas.microsoft.com/office/drawing/2014/main" id="{887E972E-B3FD-4186-8B39-9FB180B1667C}"/>
              </a:ext>
            </a:extLst>
          </p:cNvPr>
          <p:cNvSpPr>
            <a:spLocks noGrp="1"/>
          </p:cNvSpPr>
          <p:nvPr>
            <p:ph type="sldNum" sz="quarter" idx="12"/>
          </p:nvPr>
        </p:nvSpPr>
        <p:spPr>
          <a:xfrm>
            <a:off x="8941905" y="6356350"/>
            <a:ext cx="2743200" cy="365125"/>
          </a:xfrm>
        </p:spPr>
        <p:txBody>
          <a:bodyPr/>
          <a:lstStyle/>
          <a:p>
            <a:fld id="{01B73E8E-2F62-4A31-8FEB-638AF3B58F79}" type="slidenum">
              <a:rPr lang="en-US" smtClean="0"/>
              <a:t>‹#›</a:t>
            </a:fld>
            <a:endParaRPr lang="en-US"/>
          </a:p>
        </p:txBody>
      </p:sp>
      <p:sp>
        <p:nvSpPr>
          <p:cNvPr id="7" name="hcSlideMaster.Title and Vertical TextHeader">
            <a:extLst>
              <a:ext uri="{FF2B5EF4-FFF2-40B4-BE49-F238E27FC236}">
                <a16:creationId xmlns:a16="http://schemas.microsoft.com/office/drawing/2014/main" id="{AC9CCFD1-0050-7363-FB59-25C892CC918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183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B0C86-BE70-463F-8C45-9739935FC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F4A98-FBF3-4A07-9B6B-542598AC35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EB70B-75BF-456C-A0D7-21F213594949}"/>
              </a:ext>
            </a:extLst>
          </p:cNvPr>
          <p:cNvSpPr>
            <a:spLocks noGrp="1"/>
          </p:cNvSpPr>
          <p:nvPr>
            <p:ph type="dt" sz="half" idx="10"/>
          </p:nvPr>
        </p:nvSpPr>
        <p:spPr/>
        <p:txBody>
          <a:bodyPr/>
          <a:lstStyle/>
          <a:p>
            <a:fld id="{23C425A8-4597-4E77-95B5-A8416B37DBD4}" type="datetime1">
              <a:rPr lang="en-US" smtClean="0"/>
              <a:t>6/26/23</a:t>
            </a:fld>
            <a:endParaRPr lang="en-US"/>
          </a:p>
        </p:txBody>
      </p:sp>
      <p:sp>
        <p:nvSpPr>
          <p:cNvPr id="5" name="Footer Placeholder 4">
            <a:extLst>
              <a:ext uri="{FF2B5EF4-FFF2-40B4-BE49-F238E27FC236}">
                <a16:creationId xmlns:a16="http://schemas.microsoft.com/office/drawing/2014/main" id="{DDCBAA7C-B381-4289-85ED-8AF0781A1B4C}"/>
              </a:ext>
            </a:extLst>
          </p:cNvPr>
          <p:cNvSpPr>
            <a:spLocks noGrp="1"/>
          </p:cNvSpPr>
          <p:nvPr>
            <p:ph type="ftr" sz="quarter" idx="11"/>
          </p:nvPr>
        </p:nvSpPr>
        <p:spPr/>
        <p:txBody>
          <a:bodyPr/>
          <a:lstStyle/>
          <a:p>
            <a:r>
              <a:rPr lang="en-US"/>
              <a:t>Mid-scale RI-2 Webinar</a:t>
            </a:r>
          </a:p>
        </p:txBody>
      </p:sp>
      <p:sp>
        <p:nvSpPr>
          <p:cNvPr id="6" name="Slide Number Placeholder 5">
            <a:extLst>
              <a:ext uri="{FF2B5EF4-FFF2-40B4-BE49-F238E27FC236}">
                <a16:creationId xmlns:a16="http://schemas.microsoft.com/office/drawing/2014/main" id="{5AB82162-8596-4352-AB35-4C041B326D17}"/>
              </a:ext>
            </a:extLst>
          </p:cNvPr>
          <p:cNvSpPr>
            <a:spLocks noGrp="1"/>
          </p:cNvSpPr>
          <p:nvPr>
            <p:ph type="sldNum" sz="quarter" idx="12"/>
          </p:nvPr>
        </p:nvSpPr>
        <p:spPr>
          <a:xfrm>
            <a:off x="8941904" y="6351657"/>
            <a:ext cx="2743200" cy="365125"/>
          </a:xfrm>
        </p:spPr>
        <p:txBody>
          <a:bodyPr/>
          <a:lstStyle/>
          <a:p>
            <a:fld id="{01B73E8E-2F62-4A31-8FEB-638AF3B58F79}" type="slidenum">
              <a:rPr lang="en-US" smtClean="0"/>
              <a:t>‹#›</a:t>
            </a:fld>
            <a:endParaRPr lang="en-US"/>
          </a:p>
        </p:txBody>
      </p:sp>
      <p:sp>
        <p:nvSpPr>
          <p:cNvPr id="7" name="hcSlideMaster.Vertical Title and TextHeader">
            <a:extLst>
              <a:ext uri="{FF2B5EF4-FFF2-40B4-BE49-F238E27FC236}">
                <a16:creationId xmlns:a16="http://schemas.microsoft.com/office/drawing/2014/main" id="{C7911F1F-30F2-CDAC-0E38-AEC5D37A179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4719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22A4-DACA-44C8-8C6C-4C8E220C90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DB1659-AC78-4C79-A7AB-C97B09700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040E0-04D2-426F-AEF8-3CB9AA6936B6}"/>
              </a:ext>
            </a:extLst>
          </p:cNvPr>
          <p:cNvSpPr>
            <a:spLocks noGrp="1"/>
          </p:cNvSpPr>
          <p:nvPr>
            <p:ph type="dt" sz="half" idx="10"/>
          </p:nvPr>
        </p:nvSpPr>
        <p:spPr/>
        <p:txBody>
          <a:bodyPr/>
          <a:lstStyle/>
          <a:p>
            <a:fld id="{3B4B10BA-6D04-4BE1-92CC-7EB9F23342EB}" type="datetime1">
              <a:rPr lang="en-US" smtClean="0"/>
              <a:t>6/26/23</a:t>
            </a:fld>
            <a:endParaRPr lang="en-US"/>
          </a:p>
        </p:txBody>
      </p:sp>
      <p:sp>
        <p:nvSpPr>
          <p:cNvPr id="5" name="Footer Placeholder 4">
            <a:extLst>
              <a:ext uri="{FF2B5EF4-FFF2-40B4-BE49-F238E27FC236}">
                <a16:creationId xmlns:a16="http://schemas.microsoft.com/office/drawing/2014/main" id="{88B7C932-091F-4FAA-8EB0-42C12AA56521}"/>
              </a:ext>
            </a:extLst>
          </p:cNvPr>
          <p:cNvSpPr>
            <a:spLocks noGrp="1"/>
          </p:cNvSpPr>
          <p:nvPr>
            <p:ph type="ftr" sz="quarter" idx="11"/>
          </p:nvPr>
        </p:nvSpPr>
        <p:spPr>
          <a:noFill/>
        </p:spPr>
        <p:txBody>
          <a:bodyPr/>
          <a:lstStyle>
            <a:lvl1pPr>
              <a:defRPr>
                <a:solidFill>
                  <a:schemeClr val="bg1"/>
                </a:solidFill>
              </a:defRPr>
            </a:lvl1pPr>
          </a:lstStyle>
          <a:p>
            <a:r>
              <a:rPr lang="en-US"/>
              <a:t>Mid-scale RI-2 Webinar</a:t>
            </a:r>
          </a:p>
        </p:txBody>
      </p:sp>
      <p:sp>
        <p:nvSpPr>
          <p:cNvPr id="6" name="Slide Number Placeholder 5">
            <a:extLst>
              <a:ext uri="{FF2B5EF4-FFF2-40B4-BE49-F238E27FC236}">
                <a16:creationId xmlns:a16="http://schemas.microsoft.com/office/drawing/2014/main" id="{E2E70275-FD2A-4287-8EF9-867F6C2E5107}"/>
              </a:ext>
            </a:extLst>
          </p:cNvPr>
          <p:cNvSpPr>
            <a:spLocks noGrp="1"/>
          </p:cNvSpPr>
          <p:nvPr>
            <p:ph type="sldNum" sz="quarter" idx="12"/>
          </p:nvPr>
        </p:nvSpPr>
        <p:spPr>
          <a:xfrm>
            <a:off x="8968409" y="6356349"/>
            <a:ext cx="2743200" cy="365125"/>
          </a:xfrm>
        </p:spPr>
        <p:txBody>
          <a:bodyPr/>
          <a:lstStyle>
            <a:lvl1pPr>
              <a:defRPr>
                <a:solidFill>
                  <a:schemeClr val="bg1"/>
                </a:solidFill>
              </a:defRPr>
            </a:lvl1pPr>
          </a:lstStyle>
          <a:p>
            <a:fld id="{01B73E8E-2F62-4A31-8FEB-638AF3B58F79}" type="slidenum">
              <a:rPr lang="en-US" smtClean="0"/>
              <a:pPr/>
              <a:t>‹#›</a:t>
            </a:fld>
            <a:endParaRPr lang="en-US"/>
          </a:p>
        </p:txBody>
      </p:sp>
    </p:spTree>
    <p:extLst>
      <p:ext uri="{BB962C8B-B14F-4D97-AF65-F5344CB8AC3E}">
        <p14:creationId xmlns:p14="http://schemas.microsoft.com/office/powerpoint/2010/main" val="199835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9C10-CB11-41DB-A3F8-C8055D499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1C2DB-03AA-434D-8E7A-FA6709FC1F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9832A-C57E-4E3A-B054-90C2557224BE}"/>
              </a:ext>
            </a:extLst>
          </p:cNvPr>
          <p:cNvSpPr>
            <a:spLocks noGrp="1"/>
          </p:cNvSpPr>
          <p:nvPr>
            <p:ph type="dt" sz="half" idx="10"/>
          </p:nvPr>
        </p:nvSpPr>
        <p:spPr/>
        <p:txBody>
          <a:bodyPr/>
          <a:lstStyle/>
          <a:p>
            <a:fld id="{D76F20B0-53E7-4423-B915-397614D6FEE5}" type="datetime1">
              <a:rPr lang="en-US" smtClean="0"/>
              <a:t>6/26/23</a:t>
            </a:fld>
            <a:endParaRPr lang="en-US"/>
          </a:p>
        </p:txBody>
      </p:sp>
      <p:sp>
        <p:nvSpPr>
          <p:cNvPr id="5" name="Footer Placeholder 4">
            <a:extLst>
              <a:ext uri="{FF2B5EF4-FFF2-40B4-BE49-F238E27FC236}">
                <a16:creationId xmlns:a16="http://schemas.microsoft.com/office/drawing/2014/main" id="{F1DBC961-3F35-4BA1-B382-F131D1A35254}"/>
              </a:ext>
            </a:extLst>
          </p:cNvPr>
          <p:cNvSpPr>
            <a:spLocks noGrp="1"/>
          </p:cNvSpPr>
          <p:nvPr>
            <p:ph type="ftr" sz="quarter" idx="11"/>
          </p:nvPr>
        </p:nvSpPr>
        <p:spPr/>
        <p:txBody>
          <a:bodyPr/>
          <a:lstStyle>
            <a:lvl1pPr>
              <a:defRPr>
                <a:solidFill>
                  <a:schemeClr val="bg1"/>
                </a:solidFill>
              </a:defRPr>
            </a:lvl1pPr>
          </a:lstStyle>
          <a:p>
            <a:r>
              <a:rPr lang="en-US"/>
              <a:t>Mid-scale RI-2 Webinar</a:t>
            </a:r>
            <a:endParaRPr lang="en-US">
              <a:solidFill>
                <a:schemeClr val="bg1"/>
              </a:solidFill>
            </a:endParaRPr>
          </a:p>
        </p:txBody>
      </p:sp>
      <p:sp>
        <p:nvSpPr>
          <p:cNvPr id="6" name="Slide Number Placeholder 5">
            <a:extLst>
              <a:ext uri="{FF2B5EF4-FFF2-40B4-BE49-F238E27FC236}">
                <a16:creationId xmlns:a16="http://schemas.microsoft.com/office/drawing/2014/main" id="{6F7DA1CD-C810-4AC4-B8E8-EC9F4F776323}"/>
              </a:ext>
            </a:extLst>
          </p:cNvPr>
          <p:cNvSpPr>
            <a:spLocks noGrp="1"/>
          </p:cNvSpPr>
          <p:nvPr>
            <p:ph type="sldNum" sz="quarter" idx="12"/>
          </p:nvPr>
        </p:nvSpPr>
        <p:spPr>
          <a:xfrm>
            <a:off x="9021419" y="6364909"/>
            <a:ext cx="2743200" cy="365125"/>
          </a:xfrm>
        </p:spPr>
        <p:txBody>
          <a:bodyPr/>
          <a:lstStyle>
            <a:lvl1pPr>
              <a:defRPr>
                <a:solidFill>
                  <a:schemeClr val="bg1"/>
                </a:solidFill>
              </a:defRPr>
            </a:lvl1pPr>
          </a:lstStyle>
          <a:p>
            <a:fld id="{01B73E8E-2F62-4A31-8FEB-638AF3B58F79}" type="slidenum">
              <a:rPr lang="en-US" smtClean="0"/>
              <a:pPr/>
              <a:t>‹#›</a:t>
            </a:fld>
            <a:endParaRPr lang="en-US"/>
          </a:p>
        </p:txBody>
      </p:sp>
      <p:sp>
        <p:nvSpPr>
          <p:cNvPr id="7" name="hcSlideMaster.Title and ContentHeader">
            <a:extLst>
              <a:ext uri="{FF2B5EF4-FFF2-40B4-BE49-F238E27FC236}">
                <a16:creationId xmlns:a16="http://schemas.microsoft.com/office/drawing/2014/main" id="{0A77D682-B256-AC76-8508-F08CE361C5E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3304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CC97-80DF-40F5-8FFC-265E32486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3E8840-BC79-456E-9BB5-4943EEE255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E439F5-4426-4F1F-B112-B90E723627EF}"/>
              </a:ext>
            </a:extLst>
          </p:cNvPr>
          <p:cNvSpPr>
            <a:spLocks noGrp="1"/>
          </p:cNvSpPr>
          <p:nvPr>
            <p:ph type="dt" sz="half" idx="10"/>
          </p:nvPr>
        </p:nvSpPr>
        <p:spPr/>
        <p:txBody>
          <a:bodyPr/>
          <a:lstStyle/>
          <a:p>
            <a:fld id="{D66C814E-16A6-4494-9430-4902347DB22D}" type="datetime1">
              <a:rPr lang="en-US" smtClean="0"/>
              <a:t>6/26/23</a:t>
            </a:fld>
            <a:endParaRPr lang="en-US"/>
          </a:p>
        </p:txBody>
      </p:sp>
      <p:sp>
        <p:nvSpPr>
          <p:cNvPr id="5" name="Footer Placeholder 4">
            <a:extLst>
              <a:ext uri="{FF2B5EF4-FFF2-40B4-BE49-F238E27FC236}">
                <a16:creationId xmlns:a16="http://schemas.microsoft.com/office/drawing/2014/main" id="{8B283FBD-66B8-4485-9F04-2A28F85E215B}"/>
              </a:ext>
            </a:extLst>
          </p:cNvPr>
          <p:cNvSpPr>
            <a:spLocks noGrp="1"/>
          </p:cNvSpPr>
          <p:nvPr>
            <p:ph type="ftr" sz="quarter" idx="11"/>
          </p:nvPr>
        </p:nvSpPr>
        <p:spPr/>
        <p:txBody>
          <a:bodyPr/>
          <a:lstStyle>
            <a:lvl1pPr>
              <a:defRPr>
                <a:solidFill>
                  <a:schemeClr val="bg1"/>
                </a:solidFill>
              </a:defRPr>
            </a:lvl1pPr>
          </a:lstStyle>
          <a:p>
            <a:r>
              <a:rPr lang="en-US"/>
              <a:t>Mid-scale RI-2 Webinar</a:t>
            </a:r>
            <a:endParaRPr lang="en-US">
              <a:solidFill>
                <a:schemeClr val="bg1"/>
              </a:solidFill>
            </a:endParaRPr>
          </a:p>
        </p:txBody>
      </p:sp>
      <p:sp>
        <p:nvSpPr>
          <p:cNvPr id="6" name="Slide Number Placeholder 5">
            <a:extLst>
              <a:ext uri="{FF2B5EF4-FFF2-40B4-BE49-F238E27FC236}">
                <a16:creationId xmlns:a16="http://schemas.microsoft.com/office/drawing/2014/main" id="{95B8D540-2D42-48FE-8E01-7B464C212D0B}"/>
              </a:ext>
            </a:extLst>
          </p:cNvPr>
          <p:cNvSpPr>
            <a:spLocks noGrp="1"/>
          </p:cNvSpPr>
          <p:nvPr>
            <p:ph type="sldNum" sz="quarter" idx="12"/>
          </p:nvPr>
        </p:nvSpPr>
        <p:spPr>
          <a:xfrm>
            <a:off x="8994913" y="6356350"/>
            <a:ext cx="2743200" cy="365125"/>
          </a:xfrm>
        </p:spPr>
        <p:txBody>
          <a:bodyPr/>
          <a:lstStyle>
            <a:lvl1pPr>
              <a:defRPr>
                <a:solidFill>
                  <a:schemeClr val="bg1"/>
                </a:solidFill>
              </a:defRPr>
            </a:lvl1pPr>
          </a:lstStyle>
          <a:p>
            <a:fld id="{01B73E8E-2F62-4A31-8FEB-638AF3B58F79}" type="slidenum">
              <a:rPr lang="en-US" smtClean="0"/>
              <a:pPr/>
              <a:t>‹#›</a:t>
            </a:fld>
            <a:endParaRPr lang="en-US"/>
          </a:p>
        </p:txBody>
      </p:sp>
      <p:sp>
        <p:nvSpPr>
          <p:cNvPr id="7" name="hcSlideMaster.Section HeaderHeader">
            <a:extLst>
              <a:ext uri="{FF2B5EF4-FFF2-40B4-BE49-F238E27FC236}">
                <a16:creationId xmlns:a16="http://schemas.microsoft.com/office/drawing/2014/main" id="{CED606EE-4A42-FC5F-395A-ABD4E82860E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75665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BBBA-A228-4B30-9D0E-1113325B29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0CA5C-F6C6-4DAE-BD21-5F1BD099AF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65553-343E-4AEE-8405-B7CEE924E2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D6C07-A1F3-4497-A6BA-1FF1DEB1ADFA}"/>
              </a:ext>
            </a:extLst>
          </p:cNvPr>
          <p:cNvSpPr>
            <a:spLocks noGrp="1"/>
          </p:cNvSpPr>
          <p:nvPr>
            <p:ph type="dt" sz="half" idx="10"/>
          </p:nvPr>
        </p:nvSpPr>
        <p:spPr/>
        <p:txBody>
          <a:bodyPr/>
          <a:lstStyle/>
          <a:p>
            <a:fld id="{F5E54ED3-1F88-448E-B7AE-9CB0EE875FCC}" type="datetime1">
              <a:rPr lang="en-US" smtClean="0"/>
              <a:t>6/26/23</a:t>
            </a:fld>
            <a:endParaRPr lang="en-US"/>
          </a:p>
        </p:txBody>
      </p:sp>
      <p:sp>
        <p:nvSpPr>
          <p:cNvPr id="6" name="Footer Placeholder 5">
            <a:extLst>
              <a:ext uri="{FF2B5EF4-FFF2-40B4-BE49-F238E27FC236}">
                <a16:creationId xmlns:a16="http://schemas.microsoft.com/office/drawing/2014/main" id="{2560C49B-6127-4CA6-BD11-4CCE5CC4D236}"/>
              </a:ext>
            </a:extLst>
          </p:cNvPr>
          <p:cNvSpPr>
            <a:spLocks noGrp="1"/>
          </p:cNvSpPr>
          <p:nvPr>
            <p:ph type="ftr" sz="quarter" idx="11"/>
          </p:nvPr>
        </p:nvSpPr>
        <p:spPr/>
        <p:txBody>
          <a:bodyPr/>
          <a:lstStyle>
            <a:lvl1pPr>
              <a:defRPr>
                <a:solidFill>
                  <a:schemeClr val="bg1"/>
                </a:solidFill>
              </a:defRPr>
            </a:lvl1pPr>
          </a:lstStyle>
          <a:p>
            <a:r>
              <a:rPr lang="en-US"/>
              <a:t>Mid-scale RI-2 Webinar</a:t>
            </a:r>
            <a:endParaRPr lang="en-US">
              <a:solidFill>
                <a:schemeClr val="bg1"/>
              </a:solidFill>
            </a:endParaRPr>
          </a:p>
        </p:txBody>
      </p:sp>
      <p:sp>
        <p:nvSpPr>
          <p:cNvPr id="7" name="Slide Number Placeholder 6">
            <a:extLst>
              <a:ext uri="{FF2B5EF4-FFF2-40B4-BE49-F238E27FC236}">
                <a16:creationId xmlns:a16="http://schemas.microsoft.com/office/drawing/2014/main" id="{C7A02810-4613-4502-AC50-C7E1132E3360}"/>
              </a:ext>
            </a:extLst>
          </p:cNvPr>
          <p:cNvSpPr>
            <a:spLocks noGrp="1"/>
          </p:cNvSpPr>
          <p:nvPr>
            <p:ph type="sldNum" sz="quarter" idx="12"/>
          </p:nvPr>
        </p:nvSpPr>
        <p:spPr>
          <a:xfrm>
            <a:off x="8941905" y="6356350"/>
            <a:ext cx="2743200" cy="365125"/>
          </a:xfrm>
        </p:spPr>
        <p:txBody>
          <a:bodyPr/>
          <a:lstStyle>
            <a:lvl1pPr>
              <a:defRPr>
                <a:solidFill>
                  <a:schemeClr val="bg1"/>
                </a:solidFill>
              </a:defRPr>
            </a:lvl1pPr>
          </a:lstStyle>
          <a:p>
            <a:fld id="{01B73E8E-2F62-4A31-8FEB-638AF3B58F79}" type="slidenum">
              <a:rPr lang="en-US" smtClean="0"/>
              <a:pPr/>
              <a:t>‹#›</a:t>
            </a:fld>
            <a:endParaRPr lang="en-US"/>
          </a:p>
        </p:txBody>
      </p:sp>
      <p:sp>
        <p:nvSpPr>
          <p:cNvPr id="8" name="hcSlideMaster.Two ContentHeader">
            <a:extLst>
              <a:ext uri="{FF2B5EF4-FFF2-40B4-BE49-F238E27FC236}">
                <a16:creationId xmlns:a16="http://schemas.microsoft.com/office/drawing/2014/main" id="{A0D8F3E5-24A4-BB5C-C881-5D27CCFBCAE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4744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7293-4208-4C6E-A15B-7702070BA4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BEDE0-690D-4D3F-9391-B2BC38983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1F27D0-58EC-4D8B-AF97-3454CC8B2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49CAF2-EEFA-4C1B-B1FA-813EA4B8A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9F9BA3-DBDF-4CB9-8007-6D5AB86384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9676BA-CC3C-4602-9301-D4D4F12187F8}"/>
              </a:ext>
            </a:extLst>
          </p:cNvPr>
          <p:cNvSpPr>
            <a:spLocks noGrp="1"/>
          </p:cNvSpPr>
          <p:nvPr>
            <p:ph type="dt" sz="half" idx="10"/>
          </p:nvPr>
        </p:nvSpPr>
        <p:spPr/>
        <p:txBody>
          <a:bodyPr/>
          <a:lstStyle/>
          <a:p>
            <a:fld id="{BFF0F2F9-1431-4FD3-B1EE-0BF72FB79343}" type="datetime1">
              <a:rPr lang="en-US" smtClean="0"/>
              <a:t>6/26/23</a:t>
            </a:fld>
            <a:endParaRPr lang="en-US"/>
          </a:p>
        </p:txBody>
      </p:sp>
      <p:sp>
        <p:nvSpPr>
          <p:cNvPr id="8" name="Footer Placeholder 7">
            <a:extLst>
              <a:ext uri="{FF2B5EF4-FFF2-40B4-BE49-F238E27FC236}">
                <a16:creationId xmlns:a16="http://schemas.microsoft.com/office/drawing/2014/main" id="{F22D94BB-8410-4235-A914-4BD3474E27EB}"/>
              </a:ext>
            </a:extLst>
          </p:cNvPr>
          <p:cNvSpPr>
            <a:spLocks noGrp="1"/>
          </p:cNvSpPr>
          <p:nvPr>
            <p:ph type="ftr" sz="quarter" idx="11"/>
          </p:nvPr>
        </p:nvSpPr>
        <p:spPr/>
        <p:txBody>
          <a:bodyPr/>
          <a:lstStyle/>
          <a:p>
            <a:r>
              <a:rPr lang="en-US"/>
              <a:t>Mid-scale RI-2 Webinar</a:t>
            </a:r>
          </a:p>
        </p:txBody>
      </p:sp>
      <p:sp>
        <p:nvSpPr>
          <p:cNvPr id="9" name="Slide Number Placeholder 8">
            <a:extLst>
              <a:ext uri="{FF2B5EF4-FFF2-40B4-BE49-F238E27FC236}">
                <a16:creationId xmlns:a16="http://schemas.microsoft.com/office/drawing/2014/main" id="{3B079A89-3160-4988-8883-769653AD3DB7}"/>
              </a:ext>
            </a:extLst>
          </p:cNvPr>
          <p:cNvSpPr>
            <a:spLocks noGrp="1"/>
          </p:cNvSpPr>
          <p:nvPr>
            <p:ph type="sldNum" sz="quarter" idx="12"/>
          </p:nvPr>
        </p:nvSpPr>
        <p:spPr>
          <a:xfrm>
            <a:off x="8981661" y="6356350"/>
            <a:ext cx="2743200" cy="365125"/>
          </a:xfrm>
        </p:spPr>
        <p:txBody>
          <a:bodyPr/>
          <a:lstStyle/>
          <a:p>
            <a:fld id="{01B73E8E-2F62-4A31-8FEB-638AF3B58F79}" type="slidenum">
              <a:rPr lang="en-US" smtClean="0"/>
              <a:t>‹#›</a:t>
            </a:fld>
            <a:endParaRPr lang="en-US"/>
          </a:p>
        </p:txBody>
      </p:sp>
      <p:sp>
        <p:nvSpPr>
          <p:cNvPr id="10" name="hcSlideMaster.ComparisonHeader">
            <a:extLst>
              <a:ext uri="{FF2B5EF4-FFF2-40B4-BE49-F238E27FC236}">
                <a16:creationId xmlns:a16="http://schemas.microsoft.com/office/drawing/2014/main" id="{D76E40DD-30AE-57DB-0CF0-B0574ECF550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2083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A1EE-BE06-413E-BA01-D96A65E0C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9B1CA3-21F2-45A7-880A-B3CD8713D9B8}"/>
              </a:ext>
            </a:extLst>
          </p:cNvPr>
          <p:cNvSpPr>
            <a:spLocks noGrp="1"/>
          </p:cNvSpPr>
          <p:nvPr>
            <p:ph type="dt" sz="half" idx="10"/>
          </p:nvPr>
        </p:nvSpPr>
        <p:spPr/>
        <p:txBody>
          <a:bodyPr/>
          <a:lstStyle/>
          <a:p>
            <a:fld id="{5DE05683-FD1C-4C12-AE72-3BEAF49CF6DE}" type="datetime1">
              <a:rPr lang="en-US" smtClean="0"/>
              <a:t>6/26/23</a:t>
            </a:fld>
            <a:endParaRPr lang="en-US"/>
          </a:p>
        </p:txBody>
      </p:sp>
      <p:sp>
        <p:nvSpPr>
          <p:cNvPr id="4" name="Footer Placeholder 3">
            <a:extLst>
              <a:ext uri="{FF2B5EF4-FFF2-40B4-BE49-F238E27FC236}">
                <a16:creationId xmlns:a16="http://schemas.microsoft.com/office/drawing/2014/main" id="{7F64DBA1-3A01-4B91-99D0-E1CF6CE5C424}"/>
              </a:ext>
            </a:extLst>
          </p:cNvPr>
          <p:cNvSpPr>
            <a:spLocks noGrp="1"/>
          </p:cNvSpPr>
          <p:nvPr>
            <p:ph type="ftr" sz="quarter" idx="11"/>
          </p:nvPr>
        </p:nvSpPr>
        <p:spPr/>
        <p:txBody>
          <a:bodyPr/>
          <a:lstStyle/>
          <a:p>
            <a:r>
              <a:rPr lang="en-US"/>
              <a:t>Mid-scale RI-2 Webinar</a:t>
            </a:r>
          </a:p>
        </p:txBody>
      </p:sp>
      <p:sp>
        <p:nvSpPr>
          <p:cNvPr id="5" name="Slide Number Placeholder 4">
            <a:extLst>
              <a:ext uri="{FF2B5EF4-FFF2-40B4-BE49-F238E27FC236}">
                <a16:creationId xmlns:a16="http://schemas.microsoft.com/office/drawing/2014/main" id="{5EB89D82-45ED-4734-95ED-115B31FB99CE}"/>
              </a:ext>
            </a:extLst>
          </p:cNvPr>
          <p:cNvSpPr>
            <a:spLocks noGrp="1"/>
          </p:cNvSpPr>
          <p:nvPr>
            <p:ph type="sldNum" sz="quarter" idx="12"/>
          </p:nvPr>
        </p:nvSpPr>
        <p:spPr>
          <a:xfrm>
            <a:off x="8941905" y="6356350"/>
            <a:ext cx="2743200" cy="365125"/>
          </a:xfrm>
        </p:spPr>
        <p:txBody>
          <a:bodyPr/>
          <a:lstStyle/>
          <a:p>
            <a:fld id="{01B73E8E-2F62-4A31-8FEB-638AF3B58F79}" type="slidenum">
              <a:rPr lang="en-US" smtClean="0"/>
              <a:t>‹#›</a:t>
            </a:fld>
            <a:endParaRPr lang="en-US"/>
          </a:p>
        </p:txBody>
      </p:sp>
      <p:sp>
        <p:nvSpPr>
          <p:cNvPr id="6" name="hcSlideMaster.Title OnlyHeader">
            <a:extLst>
              <a:ext uri="{FF2B5EF4-FFF2-40B4-BE49-F238E27FC236}">
                <a16:creationId xmlns:a16="http://schemas.microsoft.com/office/drawing/2014/main" id="{EAB3F5B0-3277-E2EC-7C30-15742E97898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5590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28EC2-1044-4D90-8778-36F647C7EF42}"/>
              </a:ext>
            </a:extLst>
          </p:cNvPr>
          <p:cNvSpPr>
            <a:spLocks noGrp="1"/>
          </p:cNvSpPr>
          <p:nvPr>
            <p:ph type="dt" sz="half" idx="10"/>
          </p:nvPr>
        </p:nvSpPr>
        <p:spPr/>
        <p:txBody>
          <a:bodyPr/>
          <a:lstStyle/>
          <a:p>
            <a:fld id="{349CEA1D-7C46-4309-87E9-38A0DB71FD44}" type="datetime1">
              <a:rPr lang="en-US" smtClean="0"/>
              <a:t>6/26/23</a:t>
            </a:fld>
            <a:endParaRPr lang="en-US"/>
          </a:p>
        </p:txBody>
      </p:sp>
      <p:sp>
        <p:nvSpPr>
          <p:cNvPr id="3" name="Footer Placeholder 2">
            <a:extLst>
              <a:ext uri="{FF2B5EF4-FFF2-40B4-BE49-F238E27FC236}">
                <a16:creationId xmlns:a16="http://schemas.microsoft.com/office/drawing/2014/main" id="{06D49806-4437-4BDC-B331-58BBD43F735A}"/>
              </a:ext>
            </a:extLst>
          </p:cNvPr>
          <p:cNvSpPr>
            <a:spLocks noGrp="1"/>
          </p:cNvSpPr>
          <p:nvPr>
            <p:ph type="ftr" sz="quarter" idx="11"/>
          </p:nvPr>
        </p:nvSpPr>
        <p:spPr/>
        <p:txBody>
          <a:bodyPr/>
          <a:lstStyle/>
          <a:p>
            <a:r>
              <a:rPr lang="en-US"/>
              <a:t>Mid-scale RI-2 Webinar</a:t>
            </a:r>
          </a:p>
        </p:txBody>
      </p:sp>
      <p:sp>
        <p:nvSpPr>
          <p:cNvPr id="4" name="Slide Number Placeholder 3">
            <a:extLst>
              <a:ext uri="{FF2B5EF4-FFF2-40B4-BE49-F238E27FC236}">
                <a16:creationId xmlns:a16="http://schemas.microsoft.com/office/drawing/2014/main" id="{7D9BFCFD-B0F0-45F2-A25F-AF4964EEE718}"/>
              </a:ext>
            </a:extLst>
          </p:cNvPr>
          <p:cNvSpPr>
            <a:spLocks noGrp="1"/>
          </p:cNvSpPr>
          <p:nvPr>
            <p:ph type="sldNum" sz="quarter" idx="12"/>
          </p:nvPr>
        </p:nvSpPr>
        <p:spPr>
          <a:xfrm>
            <a:off x="8968409" y="6356350"/>
            <a:ext cx="2743200" cy="365125"/>
          </a:xfrm>
        </p:spPr>
        <p:txBody>
          <a:bodyPr/>
          <a:lstStyle/>
          <a:p>
            <a:fld id="{01B73E8E-2F62-4A31-8FEB-638AF3B58F79}" type="slidenum">
              <a:rPr lang="en-US" smtClean="0"/>
              <a:t>‹#›</a:t>
            </a:fld>
            <a:endParaRPr lang="en-US"/>
          </a:p>
        </p:txBody>
      </p:sp>
      <p:sp>
        <p:nvSpPr>
          <p:cNvPr id="5" name="hcSlideMaster.BlankHeader">
            <a:extLst>
              <a:ext uri="{FF2B5EF4-FFF2-40B4-BE49-F238E27FC236}">
                <a16:creationId xmlns:a16="http://schemas.microsoft.com/office/drawing/2014/main" id="{845B7B58-6D88-826A-0CBF-023BD1B6AF4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0638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84A9-B854-419D-9154-AA8166173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01B84E-3894-4022-B7DE-3F153903F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57B081-EDED-4D0F-BDB7-6B7C8DBBA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2965-AA01-4687-8E7E-29C0389D96AB}"/>
              </a:ext>
            </a:extLst>
          </p:cNvPr>
          <p:cNvSpPr>
            <a:spLocks noGrp="1"/>
          </p:cNvSpPr>
          <p:nvPr>
            <p:ph type="dt" sz="half" idx="10"/>
          </p:nvPr>
        </p:nvSpPr>
        <p:spPr/>
        <p:txBody>
          <a:bodyPr/>
          <a:lstStyle/>
          <a:p>
            <a:fld id="{B396F751-4F77-412E-9FDA-3A2F4313AC7D}" type="datetime1">
              <a:rPr lang="en-US" smtClean="0"/>
              <a:t>6/26/23</a:t>
            </a:fld>
            <a:endParaRPr lang="en-US"/>
          </a:p>
        </p:txBody>
      </p:sp>
      <p:sp>
        <p:nvSpPr>
          <p:cNvPr id="6" name="Footer Placeholder 5">
            <a:extLst>
              <a:ext uri="{FF2B5EF4-FFF2-40B4-BE49-F238E27FC236}">
                <a16:creationId xmlns:a16="http://schemas.microsoft.com/office/drawing/2014/main" id="{938A571C-ECAC-455B-94F4-356436661CBB}"/>
              </a:ext>
            </a:extLst>
          </p:cNvPr>
          <p:cNvSpPr>
            <a:spLocks noGrp="1"/>
          </p:cNvSpPr>
          <p:nvPr>
            <p:ph type="ftr" sz="quarter" idx="11"/>
          </p:nvPr>
        </p:nvSpPr>
        <p:spPr/>
        <p:txBody>
          <a:bodyPr/>
          <a:lstStyle/>
          <a:p>
            <a:r>
              <a:rPr lang="en-US"/>
              <a:t>Mid-scale RI-2 Webinar</a:t>
            </a:r>
          </a:p>
        </p:txBody>
      </p:sp>
      <p:sp>
        <p:nvSpPr>
          <p:cNvPr id="7" name="Slide Number Placeholder 6">
            <a:extLst>
              <a:ext uri="{FF2B5EF4-FFF2-40B4-BE49-F238E27FC236}">
                <a16:creationId xmlns:a16="http://schemas.microsoft.com/office/drawing/2014/main" id="{1B1D163E-9B0A-41F2-9244-F71EE03C2B84}"/>
              </a:ext>
            </a:extLst>
          </p:cNvPr>
          <p:cNvSpPr>
            <a:spLocks noGrp="1"/>
          </p:cNvSpPr>
          <p:nvPr>
            <p:ph type="sldNum" sz="quarter" idx="12"/>
          </p:nvPr>
        </p:nvSpPr>
        <p:spPr>
          <a:xfrm>
            <a:off x="8928652" y="6356349"/>
            <a:ext cx="2743200" cy="365125"/>
          </a:xfrm>
        </p:spPr>
        <p:txBody>
          <a:bodyPr/>
          <a:lstStyle/>
          <a:p>
            <a:fld id="{01B73E8E-2F62-4A31-8FEB-638AF3B58F79}" type="slidenum">
              <a:rPr lang="en-US" smtClean="0"/>
              <a:t>‹#›</a:t>
            </a:fld>
            <a:endParaRPr lang="en-US"/>
          </a:p>
        </p:txBody>
      </p:sp>
      <p:sp>
        <p:nvSpPr>
          <p:cNvPr id="8" name="hcSlideMaster.Content with CaptionHeader">
            <a:extLst>
              <a:ext uri="{FF2B5EF4-FFF2-40B4-BE49-F238E27FC236}">
                <a16:creationId xmlns:a16="http://schemas.microsoft.com/office/drawing/2014/main" id="{EEC107F2-1983-C1FD-3989-A8A56B9B0C1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0549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494B2-D2AE-49FE-ABC5-CDEC45E741F9}"/>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CE0F68-1171-45B2-95DC-DC9819C4C580}"/>
              </a:ext>
            </a:extLst>
          </p:cNvPr>
          <p:cNvSpPr>
            <a:spLocks noGrp="1"/>
          </p:cNvSpPr>
          <p:nvPr>
            <p:ph type="body" idx="1"/>
          </p:nvPr>
        </p:nvSpPr>
        <p:spPr>
          <a:xfrm>
            <a:off x="838200" y="145352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45379-171D-4C38-965A-7F5F883D84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11A0F-8046-4FD6-8B8C-000FE93B4D5E}" type="datetime1">
              <a:rPr lang="en-US" smtClean="0"/>
              <a:t>6/26/23</a:t>
            </a:fld>
            <a:endParaRPr lang="en-US"/>
          </a:p>
        </p:txBody>
      </p:sp>
      <p:sp>
        <p:nvSpPr>
          <p:cNvPr id="5" name="Footer Placeholder 4">
            <a:extLst>
              <a:ext uri="{FF2B5EF4-FFF2-40B4-BE49-F238E27FC236}">
                <a16:creationId xmlns:a16="http://schemas.microsoft.com/office/drawing/2014/main" id="{FC7CB9AD-A0F2-4879-BDFE-311AA4C79E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Mid-scale RI-2 Webinar</a:t>
            </a:r>
          </a:p>
        </p:txBody>
      </p:sp>
      <p:sp>
        <p:nvSpPr>
          <p:cNvPr id="6" name="Slide Number Placeholder 5">
            <a:extLst>
              <a:ext uri="{FF2B5EF4-FFF2-40B4-BE49-F238E27FC236}">
                <a16:creationId xmlns:a16="http://schemas.microsoft.com/office/drawing/2014/main" id="{68F1FEF4-BB28-4D53-B14F-57AC9C269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73E8E-2F62-4A31-8FEB-638AF3B58F79}" type="slidenum">
              <a:rPr lang="en-US" smtClean="0"/>
              <a:t>‹#›</a:t>
            </a:fld>
            <a:endParaRPr lang="en-US"/>
          </a:p>
        </p:txBody>
      </p:sp>
      <p:pic>
        <p:nvPicPr>
          <p:cNvPr id="10" name="Picture 9">
            <a:extLst>
              <a:ext uri="{FF2B5EF4-FFF2-40B4-BE49-F238E27FC236}">
                <a16:creationId xmlns:a16="http://schemas.microsoft.com/office/drawing/2014/main" id="{586116F8-5270-47E2-B02F-4B053ADA118F}"/>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90069"/>
          <a:stretch/>
        </p:blipFill>
        <p:spPr>
          <a:xfrm>
            <a:off x="0" y="6176962"/>
            <a:ext cx="12192000" cy="681037"/>
          </a:xfrm>
          <a:prstGeom prst="rect">
            <a:avLst/>
          </a:prstGeom>
        </p:spPr>
      </p:pic>
      <p:sp>
        <p:nvSpPr>
          <p:cNvPr id="12" name="Rectangle 11">
            <a:extLst>
              <a:ext uri="{FF2B5EF4-FFF2-40B4-BE49-F238E27FC236}">
                <a16:creationId xmlns:a16="http://schemas.microsoft.com/office/drawing/2014/main" id="{5DC521FD-A155-4EEB-871F-DC4357C5D22B}"/>
              </a:ext>
            </a:extLst>
          </p:cNvPr>
          <p:cNvSpPr/>
          <p:nvPr userDrawn="1"/>
        </p:nvSpPr>
        <p:spPr>
          <a:xfrm>
            <a:off x="3200400" y="6176962"/>
            <a:ext cx="4782238" cy="681038"/>
          </a:xfrm>
          <a:prstGeom prst="rect">
            <a:avLst/>
          </a:prstGeom>
          <a:gradFill>
            <a:gsLst>
              <a:gs pos="100000">
                <a:srgbClr val="0E1420">
                  <a:lumMod val="77000"/>
                  <a:lumOff val="23000"/>
                </a:srgbClr>
              </a:gs>
              <a:gs pos="0">
                <a:schemeClr val="accent1">
                  <a:alpha val="0"/>
                  <a:lumMod val="75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0909F4F-31DE-4942-8414-BB2D1AC5C42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69350" y="71723"/>
            <a:ext cx="1022650" cy="1024128"/>
          </a:xfrm>
          <a:prstGeom prst="rect">
            <a:avLst/>
          </a:prstGeom>
        </p:spPr>
      </p:pic>
    </p:spTree>
    <p:extLst>
      <p:ext uri="{BB962C8B-B14F-4D97-AF65-F5344CB8AC3E}">
        <p14:creationId xmlns:p14="http://schemas.microsoft.com/office/powerpoint/2010/main" val="422573698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3800" kern="1200">
          <a:solidFill>
            <a:srgbClr val="0070C0"/>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SzPct val="9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SzPct val="90000"/>
        <a:buFont typeface="Wingdings" panose="05000000000000000000" pitchFamily="2" charset="2"/>
        <a:buChar char="q"/>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SzPct val="105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mailto:aopper@nsf.gov" TargetMode="External"/><Relationship Id="rId13" Type="http://schemas.openxmlformats.org/officeDocument/2006/relationships/hyperlink" Target="mailto:frack@nsf.gov" TargetMode="External"/><Relationship Id="rId3" Type="http://schemas.openxmlformats.org/officeDocument/2006/relationships/hyperlink" Target="mailto:akanaev@nsf.gov" TargetMode="External"/><Relationship Id="rId7" Type="http://schemas.openxmlformats.org/officeDocument/2006/relationships/hyperlink" Target="mailto:jfriedma@nsf.gov" TargetMode="External"/><Relationship Id="rId12" Type="http://schemas.openxmlformats.org/officeDocument/2006/relationships/hyperlink" Target="mailto:achakrab@nsf.gov" TargetMode="External"/><Relationship Id="rId17" Type="http://schemas.openxmlformats.org/officeDocument/2006/relationships/hyperlink" Target="mailto:jpapanik@nsf.gov" TargetMode="External"/><Relationship Id="rId2" Type="http://schemas.openxmlformats.org/officeDocument/2006/relationships/hyperlink" Target="mailto:sraghava@nsf.gov" TargetMode="External"/><Relationship Id="rId16" Type="http://schemas.openxmlformats.org/officeDocument/2006/relationships/hyperlink" Target="mailto:mkukla@nsf.gov" TargetMode="External"/><Relationship Id="rId1" Type="http://schemas.openxmlformats.org/officeDocument/2006/relationships/slideLayout" Target="../slideLayouts/slideLayout3.xml"/><Relationship Id="rId6" Type="http://schemas.openxmlformats.org/officeDocument/2006/relationships/hyperlink" Target="mailto:mbenoit@nsf.gov" TargetMode="External"/><Relationship Id="rId11" Type="http://schemas.openxmlformats.org/officeDocument/2006/relationships/hyperlink" Target="mailto:jnelson@nsf.gov" TargetMode="External"/><Relationship Id="rId5" Type="http://schemas.openxmlformats.org/officeDocument/2006/relationships/hyperlink" Target="mailto:jpauschk@nsf.gov" TargetMode="External"/><Relationship Id="rId15" Type="http://schemas.openxmlformats.org/officeDocument/2006/relationships/hyperlink" Target="mailto:cwhitley@nsf.gov" TargetMode="External"/><Relationship Id="rId10" Type="http://schemas.openxmlformats.org/officeDocument/2006/relationships/hyperlink" Target="mailto:dmedhi@nsf.gov" TargetMode="External"/><Relationship Id="rId4" Type="http://schemas.openxmlformats.org/officeDocument/2006/relationships/hyperlink" Target="mailto:lzia@nsf.gov" TargetMode="External"/><Relationship Id="rId9" Type="http://schemas.openxmlformats.org/officeDocument/2006/relationships/hyperlink" Target="mailto:jwhitmey@nsf.gov" TargetMode="External"/><Relationship Id="rId14" Type="http://schemas.openxmlformats.org/officeDocument/2006/relationships/hyperlink" Target="mailto:rphelps@nsf.g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6EB13-B19C-DE3A-9AD1-81507EC5B1E7}"/>
              </a:ext>
            </a:extLst>
          </p:cNvPr>
          <p:cNvSpPr>
            <a:spLocks noGrp="1"/>
          </p:cNvSpPr>
          <p:nvPr>
            <p:ph type="ctrTitle"/>
          </p:nvPr>
        </p:nvSpPr>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Mid-Scale Research Infrastructure - An Overview</a:t>
            </a:r>
            <a:r>
              <a:rPr lang="en-US" dirty="0">
                <a:effectLst/>
              </a:rPr>
              <a:t> </a:t>
            </a:r>
            <a:endParaRPr lang="en-US" dirty="0">
              <a:latin typeface="Open Sans"/>
              <a:ea typeface="Open Sans"/>
              <a:cs typeface="Open Sans"/>
            </a:endParaRPr>
          </a:p>
        </p:txBody>
      </p:sp>
      <p:sp>
        <p:nvSpPr>
          <p:cNvPr id="4" name="Subtitle 3">
            <a:extLst>
              <a:ext uri="{FF2B5EF4-FFF2-40B4-BE49-F238E27FC236}">
                <a16:creationId xmlns:a16="http://schemas.microsoft.com/office/drawing/2014/main" id="{8F10182A-CAC1-F1EF-62DA-5BDDADB4555F}"/>
              </a:ext>
            </a:extLst>
          </p:cNvPr>
          <p:cNvSpPr>
            <a:spLocks noGrp="1"/>
          </p:cNvSpPr>
          <p:nvPr>
            <p:ph type="subTitle" idx="1"/>
          </p:nvPr>
        </p:nvSpPr>
        <p:spPr/>
        <p:txBody>
          <a:bodyPr vert="horz" lIns="91440" tIns="45720" rIns="91440" bIns="45720" rtlCol="0" anchor="t">
            <a:normAutofit fontScale="40000" lnSpcReduction="20000"/>
          </a:bodyPr>
          <a:lstStyle/>
          <a:p>
            <a:r>
              <a:rPr lang="en-US" sz="4200" dirty="0">
                <a:latin typeface="Open Sans"/>
                <a:ea typeface="Open Sans"/>
                <a:cs typeface="Open Sans"/>
              </a:rPr>
              <a:t>Roland P. Roberts, Deputy Chief Officer for Research Facilities</a:t>
            </a:r>
          </a:p>
          <a:p>
            <a:r>
              <a:rPr lang="en-US" sz="4200" dirty="0">
                <a:latin typeface="Open Sans"/>
                <a:ea typeface="Open Sans"/>
                <a:cs typeface="Open Sans"/>
              </a:rPr>
              <a:t>Office of the Director</a:t>
            </a:r>
          </a:p>
          <a:p>
            <a:endParaRPr lang="en-US" sz="4200" i="0" dirty="0">
              <a:latin typeface="Open Sans"/>
              <a:ea typeface="Open Sans"/>
              <a:cs typeface="Open Sans"/>
            </a:endParaRPr>
          </a:p>
          <a:p>
            <a:r>
              <a:rPr lang="en-US" sz="4200" dirty="0">
                <a:latin typeface="Open Sans"/>
                <a:ea typeface="Open Sans"/>
                <a:cs typeface="Open Sans"/>
              </a:rPr>
              <a:t>Matthew Hawkins, Head, Research Infrastructure Office</a:t>
            </a:r>
          </a:p>
          <a:p>
            <a:r>
              <a:rPr lang="en-US" sz="4200" dirty="0">
                <a:latin typeface="Open Sans"/>
                <a:ea typeface="Open Sans"/>
                <a:cs typeface="Open Sans"/>
              </a:rPr>
              <a:t>Office of Budget, Finance and Award Management</a:t>
            </a:r>
          </a:p>
          <a:p>
            <a:endParaRPr lang="en-US" i="0" dirty="0"/>
          </a:p>
          <a:p>
            <a:endParaRPr lang="en-US" dirty="0"/>
          </a:p>
        </p:txBody>
      </p:sp>
      <p:sp>
        <p:nvSpPr>
          <p:cNvPr id="2" name="Footer Placeholder 3">
            <a:extLst>
              <a:ext uri="{FF2B5EF4-FFF2-40B4-BE49-F238E27FC236}">
                <a16:creationId xmlns:a16="http://schemas.microsoft.com/office/drawing/2014/main" id="{78D65675-A9A0-8D1B-7C87-C9317B12AF2D}"/>
              </a:ext>
            </a:extLst>
          </p:cNvPr>
          <p:cNvSpPr>
            <a:spLocks noGrp="1"/>
          </p:cNvSpPr>
          <p:nvPr>
            <p:ph type="ftr" sz="quarter" idx="11"/>
          </p:nvPr>
        </p:nvSpPr>
        <p:spPr/>
        <p:txBody>
          <a:bodyPr/>
          <a:lstStyle/>
          <a:p>
            <a:r>
              <a:rPr lang="en-US" dirty="0"/>
              <a:t>RIW 2023</a:t>
            </a:r>
          </a:p>
        </p:txBody>
      </p:sp>
      <p:sp>
        <p:nvSpPr>
          <p:cNvPr id="6" name="flSlide21Footer" descr="  ">
            <a:extLst>
              <a:ext uri="{FF2B5EF4-FFF2-40B4-BE49-F238E27FC236}">
                <a16:creationId xmlns:a16="http://schemas.microsoft.com/office/drawing/2014/main" id="{BF2522B8-289B-2B81-E786-B537010E3758}"/>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7" name="hcSlide21Header">
            <a:extLst>
              <a:ext uri="{FF2B5EF4-FFF2-40B4-BE49-F238E27FC236}">
                <a16:creationId xmlns:a16="http://schemas.microsoft.com/office/drawing/2014/main" id="{0C4FBED7-2983-F593-0549-85D641A49448}"/>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326583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F173BE-86FC-797A-FEC0-3E10E616C6F3}"/>
              </a:ext>
            </a:extLst>
          </p:cNvPr>
          <p:cNvSpPr>
            <a:spLocks noGrp="1"/>
          </p:cNvSpPr>
          <p:nvPr>
            <p:ph type="sldNum" sz="quarter" idx="12"/>
          </p:nvPr>
        </p:nvSpPr>
        <p:spPr/>
        <p:txBody>
          <a:bodyPr/>
          <a:lstStyle/>
          <a:p>
            <a:fld id="{4710E8EA-57F6-764C-8914-AEEABF058192}" type="slidenum">
              <a:rPr lang="en-US" smtClean="0"/>
              <a:t>10</a:t>
            </a:fld>
            <a:endParaRPr lang="en-US"/>
          </a:p>
        </p:txBody>
      </p:sp>
      <p:pic>
        <p:nvPicPr>
          <p:cNvPr id="4" name="Picture 3" descr="Map&#10;&#10;Description automatically generated with low confidence">
            <a:extLst>
              <a:ext uri="{FF2B5EF4-FFF2-40B4-BE49-F238E27FC236}">
                <a16:creationId xmlns:a16="http://schemas.microsoft.com/office/drawing/2014/main" id="{1E6EB129-608F-AA8B-ECEC-08F965C0EE3E}"/>
              </a:ext>
            </a:extLst>
          </p:cNvPr>
          <p:cNvPicPr>
            <a:picLocks noChangeAspect="1"/>
          </p:cNvPicPr>
          <p:nvPr/>
        </p:nvPicPr>
        <p:blipFill>
          <a:blip r:embed="rId3"/>
          <a:stretch>
            <a:fillRect/>
          </a:stretch>
        </p:blipFill>
        <p:spPr>
          <a:xfrm>
            <a:off x="1571624" y="877824"/>
            <a:ext cx="8329613" cy="5330952"/>
          </a:xfrm>
          <a:prstGeom prst="rect">
            <a:avLst/>
          </a:prstGeom>
        </p:spPr>
      </p:pic>
      <p:sp>
        <p:nvSpPr>
          <p:cNvPr id="5" name="Triangle 4">
            <a:extLst>
              <a:ext uri="{FF2B5EF4-FFF2-40B4-BE49-F238E27FC236}">
                <a16:creationId xmlns:a16="http://schemas.microsoft.com/office/drawing/2014/main" id="{204B8750-2D64-38F8-6543-CAF5F5CFBD09}"/>
              </a:ext>
            </a:extLst>
          </p:cNvPr>
          <p:cNvSpPr/>
          <p:nvPr/>
        </p:nvSpPr>
        <p:spPr>
          <a:xfrm>
            <a:off x="3196067" y="1234753"/>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Triangle 5">
            <a:extLst>
              <a:ext uri="{FF2B5EF4-FFF2-40B4-BE49-F238E27FC236}">
                <a16:creationId xmlns:a16="http://schemas.microsoft.com/office/drawing/2014/main" id="{9D17D8F6-15D5-EE5E-1C25-C7C508548394}"/>
              </a:ext>
            </a:extLst>
          </p:cNvPr>
          <p:cNvSpPr/>
          <p:nvPr/>
        </p:nvSpPr>
        <p:spPr>
          <a:xfrm>
            <a:off x="2986001" y="3421909"/>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Rectangle 6">
            <a:extLst>
              <a:ext uri="{FF2B5EF4-FFF2-40B4-BE49-F238E27FC236}">
                <a16:creationId xmlns:a16="http://schemas.microsoft.com/office/drawing/2014/main" id="{CFF2C2CE-78FC-4E0D-F10F-879B5C459DC5}"/>
              </a:ext>
            </a:extLst>
          </p:cNvPr>
          <p:cNvSpPr/>
          <p:nvPr/>
        </p:nvSpPr>
        <p:spPr>
          <a:xfrm>
            <a:off x="2588646" y="2942520"/>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991E54-D7C4-9CBE-A324-23FA7131F2CD}"/>
              </a:ext>
            </a:extLst>
          </p:cNvPr>
          <p:cNvSpPr/>
          <p:nvPr/>
        </p:nvSpPr>
        <p:spPr>
          <a:xfrm>
            <a:off x="2773999" y="3078442"/>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E2BAE3-5681-B71C-04D4-8E0EB5AFF32C}"/>
              </a:ext>
            </a:extLst>
          </p:cNvPr>
          <p:cNvSpPr/>
          <p:nvPr/>
        </p:nvSpPr>
        <p:spPr>
          <a:xfrm>
            <a:off x="7444869" y="2337036"/>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1D1141-37B8-02CF-85D7-DC1F19A92C34}"/>
              </a:ext>
            </a:extLst>
          </p:cNvPr>
          <p:cNvSpPr/>
          <p:nvPr/>
        </p:nvSpPr>
        <p:spPr>
          <a:xfrm>
            <a:off x="8573458" y="2168157"/>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B756A7-1E15-C1CC-52AC-B4402F70D271}"/>
              </a:ext>
            </a:extLst>
          </p:cNvPr>
          <p:cNvSpPr/>
          <p:nvPr/>
        </p:nvSpPr>
        <p:spPr>
          <a:xfrm>
            <a:off x="8907085" y="2328795"/>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CE09316-9990-054C-6FEF-09B88073CBD5}"/>
              </a:ext>
            </a:extLst>
          </p:cNvPr>
          <p:cNvSpPr/>
          <p:nvPr/>
        </p:nvSpPr>
        <p:spPr>
          <a:xfrm>
            <a:off x="7809271" y="4142722"/>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Triangle 12">
            <a:extLst>
              <a:ext uri="{FF2B5EF4-FFF2-40B4-BE49-F238E27FC236}">
                <a16:creationId xmlns:a16="http://schemas.microsoft.com/office/drawing/2014/main" id="{4DCA4155-71D4-B1A2-ED68-5829052DC5E1}"/>
              </a:ext>
            </a:extLst>
          </p:cNvPr>
          <p:cNvSpPr/>
          <p:nvPr/>
        </p:nvSpPr>
        <p:spPr>
          <a:xfrm>
            <a:off x="8048170" y="4814108"/>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Triangle 13">
            <a:extLst>
              <a:ext uri="{FF2B5EF4-FFF2-40B4-BE49-F238E27FC236}">
                <a16:creationId xmlns:a16="http://schemas.microsoft.com/office/drawing/2014/main" id="{17629032-C878-B2E1-5FBA-6DF65285FB38}"/>
              </a:ext>
            </a:extLst>
          </p:cNvPr>
          <p:cNvSpPr/>
          <p:nvPr/>
        </p:nvSpPr>
        <p:spPr>
          <a:xfrm>
            <a:off x="8764866" y="2565172"/>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Triangle 14">
            <a:extLst>
              <a:ext uri="{FF2B5EF4-FFF2-40B4-BE49-F238E27FC236}">
                <a16:creationId xmlns:a16="http://schemas.microsoft.com/office/drawing/2014/main" id="{CD958EB4-90A7-E32D-58DA-19E9B92B2DBB}"/>
              </a:ext>
            </a:extLst>
          </p:cNvPr>
          <p:cNvSpPr/>
          <p:nvPr/>
        </p:nvSpPr>
        <p:spPr>
          <a:xfrm>
            <a:off x="8867835" y="2149160"/>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 name="Triangle 15">
            <a:extLst>
              <a:ext uri="{FF2B5EF4-FFF2-40B4-BE49-F238E27FC236}">
                <a16:creationId xmlns:a16="http://schemas.microsoft.com/office/drawing/2014/main" id="{620CB398-BE8F-CB17-CBE3-2A80FD7834BE}"/>
              </a:ext>
            </a:extLst>
          </p:cNvPr>
          <p:cNvSpPr/>
          <p:nvPr/>
        </p:nvSpPr>
        <p:spPr>
          <a:xfrm>
            <a:off x="5638883" y="5644148"/>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Triangle 16">
            <a:extLst>
              <a:ext uri="{FF2B5EF4-FFF2-40B4-BE49-F238E27FC236}">
                <a16:creationId xmlns:a16="http://schemas.microsoft.com/office/drawing/2014/main" id="{DE638DAB-E79B-8D08-95A2-6DD3D5089931}"/>
              </a:ext>
            </a:extLst>
          </p:cNvPr>
          <p:cNvSpPr/>
          <p:nvPr/>
        </p:nvSpPr>
        <p:spPr>
          <a:xfrm>
            <a:off x="6746587" y="2004993"/>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Oval 17">
            <a:extLst>
              <a:ext uri="{FF2B5EF4-FFF2-40B4-BE49-F238E27FC236}">
                <a16:creationId xmlns:a16="http://schemas.microsoft.com/office/drawing/2014/main" id="{6EF73BFC-F882-1AC5-59B4-FB6A82A898A9}"/>
              </a:ext>
            </a:extLst>
          </p:cNvPr>
          <p:cNvSpPr/>
          <p:nvPr/>
        </p:nvSpPr>
        <p:spPr>
          <a:xfrm>
            <a:off x="3768214" y="3748354"/>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5CFD411-21FC-736F-AD15-20D8BEA46B11}"/>
              </a:ext>
            </a:extLst>
          </p:cNvPr>
          <p:cNvSpPr/>
          <p:nvPr/>
        </p:nvSpPr>
        <p:spPr>
          <a:xfrm>
            <a:off x="3920614" y="3591833"/>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7F39A5-FF34-CDBF-ED76-D2B45827F873}"/>
              </a:ext>
            </a:extLst>
          </p:cNvPr>
          <p:cNvSpPr/>
          <p:nvPr/>
        </p:nvSpPr>
        <p:spPr>
          <a:xfrm>
            <a:off x="2549007" y="2207868"/>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5CCE58-697E-6A73-33A1-EAC1608F6B0E}"/>
              </a:ext>
            </a:extLst>
          </p:cNvPr>
          <p:cNvSpPr/>
          <p:nvPr/>
        </p:nvSpPr>
        <p:spPr>
          <a:xfrm>
            <a:off x="2577837" y="2434410"/>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4E8E871-EAFE-6CD9-6684-16CD2199A9FE}"/>
              </a:ext>
            </a:extLst>
          </p:cNvPr>
          <p:cNvSpPr/>
          <p:nvPr/>
        </p:nvSpPr>
        <p:spPr>
          <a:xfrm>
            <a:off x="3764096" y="2100776"/>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73672C-6D8A-B28F-9B7B-7AB6BA9F5739}"/>
              </a:ext>
            </a:extLst>
          </p:cNvPr>
          <p:cNvSpPr/>
          <p:nvPr/>
        </p:nvSpPr>
        <p:spPr>
          <a:xfrm>
            <a:off x="4423126" y="2253176"/>
            <a:ext cx="99504" cy="9246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DAA6D7-4E64-E7E5-9583-B774DF3F90EE}"/>
              </a:ext>
            </a:extLst>
          </p:cNvPr>
          <p:cNvSpPr/>
          <p:nvPr/>
        </p:nvSpPr>
        <p:spPr>
          <a:xfrm>
            <a:off x="6404333" y="3703041"/>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2E0E0D5-9852-FD41-B2F8-FF5B7B8C7742}"/>
              </a:ext>
            </a:extLst>
          </p:cNvPr>
          <p:cNvSpPr/>
          <p:nvPr/>
        </p:nvSpPr>
        <p:spPr>
          <a:xfrm>
            <a:off x="6840943" y="2718611"/>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784A47-1DE1-D7BC-29F9-D0068DD0BAED}"/>
              </a:ext>
            </a:extLst>
          </p:cNvPr>
          <p:cNvSpPr/>
          <p:nvPr/>
        </p:nvSpPr>
        <p:spPr>
          <a:xfrm>
            <a:off x="6845059" y="2945153"/>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FAEC1D8-4B0A-EF2B-13A2-239EFE98FDDE}"/>
              </a:ext>
            </a:extLst>
          </p:cNvPr>
          <p:cNvSpPr/>
          <p:nvPr/>
        </p:nvSpPr>
        <p:spPr>
          <a:xfrm>
            <a:off x="7265197" y="2191383"/>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98F740-7D59-70CA-A46D-FC94F4EDFA87}"/>
              </a:ext>
            </a:extLst>
          </p:cNvPr>
          <p:cNvSpPr/>
          <p:nvPr/>
        </p:nvSpPr>
        <p:spPr>
          <a:xfrm>
            <a:off x="7771823" y="2747441"/>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B0EEA18-7FF0-7713-B058-5D920F5826D6}"/>
              </a:ext>
            </a:extLst>
          </p:cNvPr>
          <p:cNvSpPr/>
          <p:nvPr/>
        </p:nvSpPr>
        <p:spPr>
          <a:xfrm>
            <a:off x="7640016" y="2899841"/>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623D4EF-3776-BFBD-820F-E7CC7ACE0428}"/>
              </a:ext>
            </a:extLst>
          </p:cNvPr>
          <p:cNvSpPr/>
          <p:nvPr/>
        </p:nvSpPr>
        <p:spPr>
          <a:xfrm>
            <a:off x="7545279" y="3188168"/>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0B73BC8-69E1-FA4D-EF98-F9BA50BCDDD2}"/>
              </a:ext>
            </a:extLst>
          </p:cNvPr>
          <p:cNvSpPr/>
          <p:nvPr/>
        </p:nvSpPr>
        <p:spPr>
          <a:xfrm>
            <a:off x="7668846" y="3991361"/>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BAB12FA-0C16-4318-7A25-064C2E98C3B5}"/>
              </a:ext>
            </a:extLst>
          </p:cNvPr>
          <p:cNvSpPr/>
          <p:nvPr/>
        </p:nvSpPr>
        <p:spPr>
          <a:xfrm>
            <a:off x="8018958" y="4650390"/>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6ABE73B-711C-10C6-8D59-5196FB7F052E}"/>
              </a:ext>
            </a:extLst>
          </p:cNvPr>
          <p:cNvSpPr/>
          <p:nvPr/>
        </p:nvSpPr>
        <p:spPr>
          <a:xfrm>
            <a:off x="8377303" y="3575348"/>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208D309-525B-8976-611E-0716B519DD55}"/>
              </a:ext>
            </a:extLst>
          </p:cNvPr>
          <p:cNvSpPr/>
          <p:nvPr/>
        </p:nvSpPr>
        <p:spPr>
          <a:xfrm>
            <a:off x="8340233" y="3118144"/>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0FDB8E1-A208-4F6A-7D22-C5170179E1F4}"/>
              </a:ext>
            </a:extLst>
          </p:cNvPr>
          <p:cNvSpPr/>
          <p:nvPr/>
        </p:nvSpPr>
        <p:spPr>
          <a:xfrm>
            <a:off x="8752130" y="2875125"/>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78E7BF2-76B1-9637-320D-31EF50F687F5}"/>
              </a:ext>
            </a:extLst>
          </p:cNvPr>
          <p:cNvSpPr/>
          <p:nvPr/>
        </p:nvSpPr>
        <p:spPr>
          <a:xfrm>
            <a:off x="8966315" y="2150189"/>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27B4581-941C-47C6-3038-5F344E0BCF6E}"/>
              </a:ext>
            </a:extLst>
          </p:cNvPr>
          <p:cNvSpPr/>
          <p:nvPr/>
        </p:nvSpPr>
        <p:spPr>
          <a:xfrm>
            <a:off x="9081644" y="2141948"/>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90C7F02-C79E-BF24-0C88-782733473F33}"/>
              </a:ext>
            </a:extLst>
          </p:cNvPr>
          <p:cNvSpPr/>
          <p:nvPr/>
        </p:nvSpPr>
        <p:spPr>
          <a:xfrm>
            <a:off x="9205213" y="2129594"/>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AA2F7A58-9DCB-9C11-8808-5C7C8CEA88EA}"/>
              </a:ext>
            </a:extLst>
          </p:cNvPr>
          <p:cNvSpPr/>
          <p:nvPr/>
        </p:nvSpPr>
        <p:spPr>
          <a:xfrm>
            <a:off x="2965407" y="1288298"/>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Triangle 39">
            <a:extLst>
              <a:ext uri="{FF2B5EF4-FFF2-40B4-BE49-F238E27FC236}">
                <a16:creationId xmlns:a16="http://schemas.microsoft.com/office/drawing/2014/main" id="{7B76FE1D-2F40-A43C-6BA4-D178E5264763}"/>
              </a:ext>
            </a:extLst>
          </p:cNvPr>
          <p:cNvSpPr/>
          <p:nvPr/>
        </p:nvSpPr>
        <p:spPr>
          <a:xfrm>
            <a:off x="2920095" y="1823759"/>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Triangle 40">
            <a:extLst>
              <a:ext uri="{FF2B5EF4-FFF2-40B4-BE49-F238E27FC236}">
                <a16:creationId xmlns:a16="http://schemas.microsoft.com/office/drawing/2014/main" id="{4D0F41A9-F0CD-A8E4-76C3-7ADB1FA0EBB8}"/>
              </a:ext>
            </a:extLst>
          </p:cNvPr>
          <p:cNvSpPr/>
          <p:nvPr/>
        </p:nvSpPr>
        <p:spPr>
          <a:xfrm>
            <a:off x="2710031" y="2256245"/>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2" name="Triangle 41">
            <a:extLst>
              <a:ext uri="{FF2B5EF4-FFF2-40B4-BE49-F238E27FC236}">
                <a16:creationId xmlns:a16="http://schemas.microsoft.com/office/drawing/2014/main" id="{9AF2E5EA-5E26-358C-175C-850FCB8BBB43}"/>
              </a:ext>
            </a:extLst>
          </p:cNvPr>
          <p:cNvSpPr/>
          <p:nvPr/>
        </p:nvSpPr>
        <p:spPr>
          <a:xfrm>
            <a:off x="3822146" y="2886444"/>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3" name="Triangle 42">
            <a:extLst>
              <a:ext uri="{FF2B5EF4-FFF2-40B4-BE49-F238E27FC236}">
                <a16:creationId xmlns:a16="http://schemas.microsoft.com/office/drawing/2014/main" id="{C4426B77-C19D-602F-6C7D-81F5435F3B35}"/>
              </a:ext>
            </a:extLst>
          </p:cNvPr>
          <p:cNvSpPr/>
          <p:nvPr/>
        </p:nvSpPr>
        <p:spPr>
          <a:xfrm>
            <a:off x="4703598" y="3001773"/>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4" name="Triangle 43">
            <a:extLst>
              <a:ext uri="{FF2B5EF4-FFF2-40B4-BE49-F238E27FC236}">
                <a16:creationId xmlns:a16="http://schemas.microsoft.com/office/drawing/2014/main" id="{5DB31045-AE49-97AA-CDEC-B299476ED29F}"/>
              </a:ext>
            </a:extLst>
          </p:cNvPr>
          <p:cNvSpPr/>
          <p:nvPr/>
        </p:nvSpPr>
        <p:spPr>
          <a:xfrm>
            <a:off x="4592388" y="2396290"/>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5" name="Triangle 44">
            <a:extLst>
              <a:ext uri="{FF2B5EF4-FFF2-40B4-BE49-F238E27FC236}">
                <a16:creationId xmlns:a16="http://schemas.microsoft.com/office/drawing/2014/main" id="{101AD554-31DA-E931-9262-602BA4F1DEB6}"/>
              </a:ext>
            </a:extLst>
          </p:cNvPr>
          <p:cNvSpPr/>
          <p:nvPr/>
        </p:nvSpPr>
        <p:spPr>
          <a:xfrm>
            <a:off x="5609762" y="3141816"/>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6" name="Triangle 45">
            <a:extLst>
              <a:ext uri="{FF2B5EF4-FFF2-40B4-BE49-F238E27FC236}">
                <a16:creationId xmlns:a16="http://schemas.microsoft.com/office/drawing/2014/main" id="{5D7348A2-EC3D-3FFE-6EFD-DAAB7BCF1CE1}"/>
              </a:ext>
            </a:extLst>
          </p:cNvPr>
          <p:cNvSpPr/>
          <p:nvPr/>
        </p:nvSpPr>
        <p:spPr>
          <a:xfrm>
            <a:off x="5477959" y="4356902"/>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7" name="Triangle 46">
            <a:extLst>
              <a:ext uri="{FF2B5EF4-FFF2-40B4-BE49-F238E27FC236}">
                <a16:creationId xmlns:a16="http://schemas.microsoft.com/office/drawing/2014/main" id="{FA8FA3D2-B0F1-5B26-511B-7560BD4C0AD4}"/>
              </a:ext>
            </a:extLst>
          </p:cNvPr>
          <p:cNvSpPr/>
          <p:nvPr/>
        </p:nvSpPr>
        <p:spPr>
          <a:xfrm>
            <a:off x="5428528" y="2651659"/>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8" name="Triangle 47">
            <a:extLst>
              <a:ext uri="{FF2B5EF4-FFF2-40B4-BE49-F238E27FC236}">
                <a16:creationId xmlns:a16="http://schemas.microsoft.com/office/drawing/2014/main" id="{DC7A5E77-3107-C2DB-C10D-DF3CFFC257AC}"/>
              </a:ext>
            </a:extLst>
          </p:cNvPr>
          <p:cNvSpPr/>
          <p:nvPr/>
        </p:nvSpPr>
        <p:spPr>
          <a:xfrm>
            <a:off x="5379101" y="1626048"/>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Triangle 48">
            <a:extLst>
              <a:ext uri="{FF2B5EF4-FFF2-40B4-BE49-F238E27FC236}">
                <a16:creationId xmlns:a16="http://schemas.microsoft.com/office/drawing/2014/main" id="{F2859714-92D5-58AA-650A-672EE9242102}"/>
              </a:ext>
            </a:extLst>
          </p:cNvPr>
          <p:cNvSpPr/>
          <p:nvPr/>
        </p:nvSpPr>
        <p:spPr>
          <a:xfrm>
            <a:off x="3677981" y="3508403"/>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0" name="Triangle 49">
            <a:extLst>
              <a:ext uri="{FF2B5EF4-FFF2-40B4-BE49-F238E27FC236}">
                <a16:creationId xmlns:a16="http://schemas.microsoft.com/office/drawing/2014/main" id="{FF56EB6E-1F9D-3C94-58AF-610AEDD894E8}"/>
              </a:ext>
            </a:extLst>
          </p:cNvPr>
          <p:cNvSpPr/>
          <p:nvPr/>
        </p:nvSpPr>
        <p:spPr>
          <a:xfrm>
            <a:off x="6330573" y="3800847"/>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1" name="Triangle 50">
            <a:extLst>
              <a:ext uri="{FF2B5EF4-FFF2-40B4-BE49-F238E27FC236}">
                <a16:creationId xmlns:a16="http://schemas.microsoft.com/office/drawing/2014/main" id="{76F95A14-9EF0-B685-B7CE-2F3CEE7C8319}"/>
              </a:ext>
            </a:extLst>
          </p:cNvPr>
          <p:cNvSpPr/>
          <p:nvPr/>
        </p:nvSpPr>
        <p:spPr>
          <a:xfrm>
            <a:off x="6886627" y="3133575"/>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2" name="Triangle 51">
            <a:extLst>
              <a:ext uri="{FF2B5EF4-FFF2-40B4-BE49-F238E27FC236}">
                <a16:creationId xmlns:a16="http://schemas.microsoft.com/office/drawing/2014/main" id="{DD235222-8F7D-0967-6EC0-7829B53076A0}"/>
              </a:ext>
            </a:extLst>
          </p:cNvPr>
          <p:cNvSpPr/>
          <p:nvPr/>
        </p:nvSpPr>
        <p:spPr>
          <a:xfrm>
            <a:off x="7409733" y="3285975"/>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3" name="Triangle 52">
            <a:extLst>
              <a:ext uri="{FF2B5EF4-FFF2-40B4-BE49-F238E27FC236}">
                <a16:creationId xmlns:a16="http://schemas.microsoft.com/office/drawing/2014/main" id="{A5022F60-1CF3-441D-EC36-754E4ED17F1B}"/>
              </a:ext>
            </a:extLst>
          </p:cNvPr>
          <p:cNvSpPr/>
          <p:nvPr/>
        </p:nvSpPr>
        <p:spPr>
          <a:xfrm>
            <a:off x="7595085" y="2705202"/>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4" name="Triangle 53">
            <a:extLst>
              <a:ext uri="{FF2B5EF4-FFF2-40B4-BE49-F238E27FC236}">
                <a16:creationId xmlns:a16="http://schemas.microsoft.com/office/drawing/2014/main" id="{5DF623B6-16FA-4F8E-0AAF-5830BDC75444}"/>
              </a:ext>
            </a:extLst>
          </p:cNvPr>
          <p:cNvSpPr/>
          <p:nvPr/>
        </p:nvSpPr>
        <p:spPr>
          <a:xfrm>
            <a:off x="6544753" y="2050292"/>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5" name="Triangle 54">
            <a:extLst>
              <a:ext uri="{FF2B5EF4-FFF2-40B4-BE49-F238E27FC236}">
                <a16:creationId xmlns:a16="http://schemas.microsoft.com/office/drawing/2014/main" id="{4A999C35-D6C6-94EF-A45E-C105E4CFE5CB}"/>
              </a:ext>
            </a:extLst>
          </p:cNvPr>
          <p:cNvSpPr/>
          <p:nvPr/>
        </p:nvSpPr>
        <p:spPr>
          <a:xfrm>
            <a:off x="7253211" y="2363331"/>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6" name="Triangle 55">
            <a:extLst>
              <a:ext uri="{FF2B5EF4-FFF2-40B4-BE49-F238E27FC236}">
                <a16:creationId xmlns:a16="http://schemas.microsoft.com/office/drawing/2014/main" id="{C96F0B82-3AA5-DCD5-DF80-78AC0C28C4B2}"/>
              </a:ext>
            </a:extLst>
          </p:cNvPr>
          <p:cNvSpPr/>
          <p:nvPr/>
        </p:nvSpPr>
        <p:spPr>
          <a:xfrm>
            <a:off x="8591861" y="1934960"/>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Triangle 56">
            <a:extLst>
              <a:ext uri="{FF2B5EF4-FFF2-40B4-BE49-F238E27FC236}">
                <a16:creationId xmlns:a16="http://schemas.microsoft.com/office/drawing/2014/main" id="{ABD427CF-4533-905C-4554-8776D481D0D9}"/>
              </a:ext>
            </a:extLst>
          </p:cNvPr>
          <p:cNvSpPr/>
          <p:nvPr/>
        </p:nvSpPr>
        <p:spPr>
          <a:xfrm>
            <a:off x="8410627" y="2544563"/>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8" name="Triangle 57">
            <a:extLst>
              <a:ext uri="{FF2B5EF4-FFF2-40B4-BE49-F238E27FC236}">
                <a16:creationId xmlns:a16="http://schemas.microsoft.com/office/drawing/2014/main" id="{A57D2DC6-AFF9-D7B6-3A01-54942BE23A91}"/>
              </a:ext>
            </a:extLst>
          </p:cNvPr>
          <p:cNvSpPr/>
          <p:nvPr/>
        </p:nvSpPr>
        <p:spPr>
          <a:xfrm>
            <a:off x="8488885" y="2832888"/>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9" name="Triangle 58">
            <a:extLst>
              <a:ext uri="{FF2B5EF4-FFF2-40B4-BE49-F238E27FC236}">
                <a16:creationId xmlns:a16="http://schemas.microsoft.com/office/drawing/2014/main" id="{BE165220-8F4B-7579-E7D4-53FCDF2FFDA0}"/>
              </a:ext>
            </a:extLst>
          </p:cNvPr>
          <p:cNvSpPr/>
          <p:nvPr/>
        </p:nvSpPr>
        <p:spPr>
          <a:xfrm>
            <a:off x="8159368" y="3195357"/>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0" name="Triangle 59">
            <a:extLst>
              <a:ext uri="{FF2B5EF4-FFF2-40B4-BE49-F238E27FC236}">
                <a16:creationId xmlns:a16="http://schemas.microsoft.com/office/drawing/2014/main" id="{D755FBD2-2EDD-63EB-F3B7-796BF3482235}"/>
              </a:ext>
            </a:extLst>
          </p:cNvPr>
          <p:cNvSpPr/>
          <p:nvPr/>
        </p:nvSpPr>
        <p:spPr>
          <a:xfrm>
            <a:off x="8237626" y="3446613"/>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1" name="Triangle 60">
            <a:extLst>
              <a:ext uri="{FF2B5EF4-FFF2-40B4-BE49-F238E27FC236}">
                <a16:creationId xmlns:a16="http://schemas.microsoft.com/office/drawing/2014/main" id="{90E7677E-31AA-D741-196A-E21BD334C3E0}"/>
              </a:ext>
            </a:extLst>
          </p:cNvPr>
          <p:cNvSpPr/>
          <p:nvPr/>
        </p:nvSpPr>
        <p:spPr>
          <a:xfrm>
            <a:off x="7628019" y="4134480"/>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2" name="Triangle 61">
            <a:extLst>
              <a:ext uri="{FF2B5EF4-FFF2-40B4-BE49-F238E27FC236}">
                <a16:creationId xmlns:a16="http://schemas.microsoft.com/office/drawing/2014/main" id="{069A008B-0666-BC16-60DE-E7724CB37041}"/>
              </a:ext>
            </a:extLst>
          </p:cNvPr>
          <p:cNvSpPr/>
          <p:nvPr/>
        </p:nvSpPr>
        <p:spPr>
          <a:xfrm>
            <a:off x="7879275" y="4534018"/>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3" name="Triangle 62">
            <a:extLst>
              <a:ext uri="{FF2B5EF4-FFF2-40B4-BE49-F238E27FC236}">
                <a16:creationId xmlns:a16="http://schemas.microsoft.com/office/drawing/2014/main" id="{47BC2D58-937B-445F-79EB-1FA36D3B99E2}"/>
              </a:ext>
            </a:extLst>
          </p:cNvPr>
          <p:cNvSpPr/>
          <p:nvPr/>
        </p:nvSpPr>
        <p:spPr>
          <a:xfrm>
            <a:off x="8884307" y="2845247"/>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4" name="Triangle 63">
            <a:extLst>
              <a:ext uri="{FF2B5EF4-FFF2-40B4-BE49-F238E27FC236}">
                <a16:creationId xmlns:a16="http://schemas.microsoft.com/office/drawing/2014/main" id="{1FDEFA45-74F8-839C-7DA3-6E1B5F1AF041}"/>
              </a:ext>
            </a:extLst>
          </p:cNvPr>
          <p:cNvSpPr/>
          <p:nvPr/>
        </p:nvSpPr>
        <p:spPr>
          <a:xfrm>
            <a:off x="9049064" y="2367449"/>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5" name="Triangle 64">
            <a:extLst>
              <a:ext uri="{FF2B5EF4-FFF2-40B4-BE49-F238E27FC236}">
                <a16:creationId xmlns:a16="http://schemas.microsoft.com/office/drawing/2014/main" id="{7721A3E5-E584-1F09-5C95-4EE9628D6864}"/>
              </a:ext>
            </a:extLst>
          </p:cNvPr>
          <p:cNvSpPr/>
          <p:nvPr/>
        </p:nvSpPr>
        <p:spPr>
          <a:xfrm>
            <a:off x="9312677" y="2099714"/>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6" name="Triangle 65">
            <a:extLst>
              <a:ext uri="{FF2B5EF4-FFF2-40B4-BE49-F238E27FC236}">
                <a16:creationId xmlns:a16="http://schemas.microsoft.com/office/drawing/2014/main" id="{C09C659F-2AFB-8051-F4B5-7FD2A5F4AA55}"/>
              </a:ext>
            </a:extLst>
          </p:cNvPr>
          <p:cNvSpPr/>
          <p:nvPr/>
        </p:nvSpPr>
        <p:spPr>
          <a:xfrm>
            <a:off x="4382324" y="5571991"/>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B43F448E-0C96-102D-A587-BF439AAFBBF7}"/>
              </a:ext>
            </a:extLst>
          </p:cNvPr>
          <p:cNvSpPr txBox="1">
            <a:spLocks/>
          </p:cNvSpPr>
          <p:nvPr/>
        </p:nvSpPr>
        <p:spPr>
          <a:xfrm>
            <a:off x="370703" y="256798"/>
            <a:ext cx="11467070" cy="6706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70C0"/>
                </a:solidFill>
              </a:rPr>
              <a:t>Portfolio: Geographic Distribution and Impact</a:t>
            </a:r>
          </a:p>
        </p:txBody>
      </p:sp>
      <p:grpSp>
        <p:nvGrpSpPr>
          <p:cNvPr id="67" name="Group 66">
            <a:extLst>
              <a:ext uri="{FF2B5EF4-FFF2-40B4-BE49-F238E27FC236}">
                <a16:creationId xmlns:a16="http://schemas.microsoft.com/office/drawing/2014/main" id="{1E505490-EEFB-575C-8DB7-3991D50BB546}"/>
              </a:ext>
            </a:extLst>
          </p:cNvPr>
          <p:cNvGrpSpPr/>
          <p:nvPr/>
        </p:nvGrpSpPr>
        <p:grpSpPr>
          <a:xfrm>
            <a:off x="113066" y="2266372"/>
            <a:ext cx="1728500" cy="738664"/>
            <a:chOff x="113066" y="2266372"/>
            <a:chExt cx="1728500" cy="738664"/>
          </a:xfrm>
        </p:grpSpPr>
        <p:sp>
          <p:nvSpPr>
            <p:cNvPr id="68" name="TextBox 67">
              <a:extLst>
                <a:ext uri="{FF2B5EF4-FFF2-40B4-BE49-F238E27FC236}">
                  <a16:creationId xmlns:a16="http://schemas.microsoft.com/office/drawing/2014/main" id="{74ADFF9D-94A5-F612-0CB9-43781D898A75}"/>
                </a:ext>
              </a:extLst>
            </p:cNvPr>
            <p:cNvSpPr txBox="1"/>
            <p:nvPr/>
          </p:nvSpPr>
          <p:spPr>
            <a:xfrm>
              <a:off x="113066" y="2266372"/>
              <a:ext cx="1728500" cy="738664"/>
            </a:xfrm>
            <a:prstGeom prst="rect">
              <a:avLst/>
            </a:prstGeom>
            <a:noFill/>
          </p:spPr>
          <p:txBody>
            <a:bodyPr wrap="square" rtlCol="0">
              <a:spAutoFit/>
            </a:bodyPr>
            <a:lstStyle/>
            <a:p>
              <a:r>
                <a:rPr lang="en-US" sz="1400" b="1"/>
                <a:t>Mid-scale RI-1</a:t>
              </a:r>
            </a:p>
            <a:p>
              <a:r>
                <a:rPr lang="en-US" sz="1400" b="1"/>
                <a:t>Awards</a:t>
              </a:r>
            </a:p>
            <a:p>
              <a:r>
                <a:rPr lang="en-US" sz="1400" b="1"/>
                <a:t>Subawards</a:t>
              </a:r>
            </a:p>
          </p:txBody>
        </p:sp>
        <p:sp>
          <p:nvSpPr>
            <p:cNvPr id="69" name="Triangle 68">
              <a:extLst>
                <a:ext uri="{FF2B5EF4-FFF2-40B4-BE49-F238E27FC236}">
                  <a16:creationId xmlns:a16="http://schemas.microsoft.com/office/drawing/2014/main" id="{4C5C2955-7DE4-1A8C-E3F2-0737608ECABE}"/>
                </a:ext>
              </a:extLst>
            </p:cNvPr>
            <p:cNvSpPr/>
            <p:nvPr/>
          </p:nvSpPr>
          <p:spPr>
            <a:xfrm>
              <a:off x="1104030" y="2763903"/>
              <a:ext cx="106680" cy="12573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0" name="Oval 69">
              <a:extLst>
                <a:ext uri="{FF2B5EF4-FFF2-40B4-BE49-F238E27FC236}">
                  <a16:creationId xmlns:a16="http://schemas.microsoft.com/office/drawing/2014/main" id="{0659460A-5B5C-198B-58B1-F9442BB4B217}"/>
                </a:ext>
              </a:extLst>
            </p:cNvPr>
            <p:cNvSpPr/>
            <p:nvPr/>
          </p:nvSpPr>
          <p:spPr>
            <a:xfrm>
              <a:off x="922413" y="2591960"/>
              <a:ext cx="99504" cy="92466"/>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6016C6D4-683B-7E15-83D2-2DAB5B0EDAA8}"/>
              </a:ext>
            </a:extLst>
          </p:cNvPr>
          <p:cNvGrpSpPr/>
          <p:nvPr/>
        </p:nvGrpSpPr>
        <p:grpSpPr>
          <a:xfrm>
            <a:off x="117183" y="3778020"/>
            <a:ext cx="1565606" cy="738664"/>
            <a:chOff x="117183" y="3778020"/>
            <a:chExt cx="1565606" cy="738664"/>
          </a:xfrm>
        </p:grpSpPr>
        <p:sp>
          <p:nvSpPr>
            <p:cNvPr id="72" name="TextBox 71">
              <a:extLst>
                <a:ext uri="{FF2B5EF4-FFF2-40B4-BE49-F238E27FC236}">
                  <a16:creationId xmlns:a16="http://schemas.microsoft.com/office/drawing/2014/main" id="{7B36D08D-DAD2-AE14-6673-B6AD00F589C7}"/>
                </a:ext>
              </a:extLst>
            </p:cNvPr>
            <p:cNvSpPr txBox="1"/>
            <p:nvPr/>
          </p:nvSpPr>
          <p:spPr>
            <a:xfrm>
              <a:off x="117183" y="3778020"/>
              <a:ext cx="1565606" cy="738664"/>
            </a:xfrm>
            <a:prstGeom prst="rect">
              <a:avLst/>
            </a:prstGeom>
            <a:noFill/>
          </p:spPr>
          <p:txBody>
            <a:bodyPr wrap="square" rtlCol="0">
              <a:spAutoFit/>
            </a:bodyPr>
            <a:lstStyle/>
            <a:p>
              <a:r>
                <a:rPr lang="en-US" sz="1400" b="1"/>
                <a:t>Mid-scale RI-2</a:t>
              </a:r>
            </a:p>
            <a:p>
              <a:r>
                <a:rPr lang="en-US" sz="1400" b="1"/>
                <a:t>Awards</a:t>
              </a:r>
            </a:p>
            <a:p>
              <a:r>
                <a:rPr lang="en-US" sz="1400" b="1"/>
                <a:t>Subawards</a:t>
              </a:r>
            </a:p>
          </p:txBody>
        </p:sp>
        <p:sp>
          <p:nvSpPr>
            <p:cNvPr id="73" name="Rectangle 72">
              <a:extLst>
                <a:ext uri="{FF2B5EF4-FFF2-40B4-BE49-F238E27FC236}">
                  <a16:creationId xmlns:a16="http://schemas.microsoft.com/office/drawing/2014/main" id="{1653867A-37B0-A4B0-B0F1-755D37294E5E}"/>
                </a:ext>
              </a:extLst>
            </p:cNvPr>
            <p:cNvSpPr/>
            <p:nvPr/>
          </p:nvSpPr>
          <p:spPr>
            <a:xfrm>
              <a:off x="900269" y="4068019"/>
              <a:ext cx="152400" cy="1306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iangle 73">
              <a:extLst>
                <a:ext uri="{FF2B5EF4-FFF2-40B4-BE49-F238E27FC236}">
                  <a16:creationId xmlns:a16="http://schemas.microsoft.com/office/drawing/2014/main" id="{47CF30C7-1F00-2B82-8781-278CFC7C2B83}"/>
                </a:ext>
              </a:extLst>
            </p:cNvPr>
            <p:cNvSpPr/>
            <p:nvPr/>
          </p:nvSpPr>
          <p:spPr>
            <a:xfrm>
              <a:off x="1136394" y="4263204"/>
              <a:ext cx="106680" cy="12573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75" name="Rectangle 74">
            <a:extLst>
              <a:ext uri="{FF2B5EF4-FFF2-40B4-BE49-F238E27FC236}">
                <a16:creationId xmlns:a16="http://schemas.microsoft.com/office/drawing/2014/main" id="{465A6D04-58E3-32E3-68FA-C6DC8442BB25}"/>
              </a:ext>
            </a:extLst>
          </p:cNvPr>
          <p:cNvSpPr/>
          <p:nvPr/>
        </p:nvSpPr>
        <p:spPr>
          <a:xfrm>
            <a:off x="4459976" y="2792686"/>
            <a:ext cx="152400" cy="1306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280BF95A-E883-9B09-A0E9-01E74653BC37}"/>
              </a:ext>
            </a:extLst>
          </p:cNvPr>
          <p:cNvSpPr/>
          <p:nvPr/>
        </p:nvSpPr>
        <p:spPr>
          <a:xfrm>
            <a:off x="3588408" y="3307054"/>
            <a:ext cx="152400" cy="1306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E996A4C-FAA0-5CCB-AA8B-87577BC99334}"/>
              </a:ext>
            </a:extLst>
          </p:cNvPr>
          <p:cNvSpPr/>
          <p:nvPr/>
        </p:nvSpPr>
        <p:spPr>
          <a:xfrm>
            <a:off x="8158891" y="2533436"/>
            <a:ext cx="152400" cy="1306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a16="http://schemas.microsoft.com/office/drawing/2014/main" id="{5067E9F2-B907-FF22-2591-7EB1B4E26126}"/>
              </a:ext>
            </a:extLst>
          </p:cNvPr>
          <p:cNvSpPr/>
          <p:nvPr/>
        </p:nvSpPr>
        <p:spPr>
          <a:xfrm>
            <a:off x="5709771" y="3584748"/>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9" name="Triangle 78">
            <a:extLst>
              <a:ext uri="{FF2B5EF4-FFF2-40B4-BE49-F238E27FC236}">
                <a16:creationId xmlns:a16="http://schemas.microsoft.com/office/drawing/2014/main" id="{1413A416-0D41-E439-C9D0-B59A9330D6C8}"/>
              </a:ext>
            </a:extLst>
          </p:cNvPr>
          <p:cNvSpPr/>
          <p:nvPr/>
        </p:nvSpPr>
        <p:spPr>
          <a:xfrm>
            <a:off x="2644321" y="2637523"/>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0" name="Triangle 79">
            <a:extLst>
              <a:ext uri="{FF2B5EF4-FFF2-40B4-BE49-F238E27FC236}">
                <a16:creationId xmlns:a16="http://schemas.microsoft.com/office/drawing/2014/main" id="{D42F4F0E-34E5-2021-2CA2-B892E81F1092}"/>
              </a:ext>
            </a:extLst>
          </p:cNvPr>
          <p:cNvSpPr/>
          <p:nvPr/>
        </p:nvSpPr>
        <p:spPr>
          <a:xfrm>
            <a:off x="4872661" y="2839351"/>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1" name="Triangle 80">
            <a:extLst>
              <a:ext uri="{FF2B5EF4-FFF2-40B4-BE49-F238E27FC236}">
                <a16:creationId xmlns:a16="http://schemas.microsoft.com/office/drawing/2014/main" id="{CC14B174-FBD6-88EC-3EDF-8A347E5FF6E1}"/>
              </a:ext>
            </a:extLst>
          </p:cNvPr>
          <p:cNvSpPr/>
          <p:nvPr/>
        </p:nvSpPr>
        <p:spPr>
          <a:xfrm>
            <a:off x="3566957" y="3770228"/>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2" name="Triangle 81">
            <a:extLst>
              <a:ext uri="{FF2B5EF4-FFF2-40B4-BE49-F238E27FC236}">
                <a16:creationId xmlns:a16="http://schemas.microsoft.com/office/drawing/2014/main" id="{6DA4DF82-BD2C-5F27-34E9-58D64C5550CC}"/>
              </a:ext>
            </a:extLst>
          </p:cNvPr>
          <p:cNvSpPr/>
          <p:nvPr/>
        </p:nvSpPr>
        <p:spPr>
          <a:xfrm>
            <a:off x="5862171" y="3131663"/>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3" name="Triangle 82">
            <a:extLst>
              <a:ext uri="{FF2B5EF4-FFF2-40B4-BE49-F238E27FC236}">
                <a16:creationId xmlns:a16="http://schemas.microsoft.com/office/drawing/2014/main" id="{215026B4-FC86-A031-A216-EA647F2E76EC}"/>
              </a:ext>
            </a:extLst>
          </p:cNvPr>
          <p:cNvSpPr/>
          <p:nvPr/>
        </p:nvSpPr>
        <p:spPr>
          <a:xfrm>
            <a:off x="5680937" y="2690935"/>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Triangle 83">
            <a:extLst>
              <a:ext uri="{FF2B5EF4-FFF2-40B4-BE49-F238E27FC236}">
                <a16:creationId xmlns:a16="http://schemas.microsoft.com/office/drawing/2014/main" id="{A45CAFAF-EB98-1B9A-F4E1-92351AAF9788}"/>
              </a:ext>
            </a:extLst>
          </p:cNvPr>
          <p:cNvSpPr/>
          <p:nvPr/>
        </p:nvSpPr>
        <p:spPr>
          <a:xfrm>
            <a:off x="6698315" y="2843335"/>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5" name="Triangle 84">
            <a:extLst>
              <a:ext uri="{FF2B5EF4-FFF2-40B4-BE49-F238E27FC236}">
                <a16:creationId xmlns:a16="http://schemas.microsoft.com/office/drawing/2014/main" id="{7EBB3240-D217-E58B-6FC3-D1C7B5A3BEEF}"/>
              </a:ext>
            </a:extLst>
          </p:cNvPr>
          <p:cNvSpPr/>
          <p:nvPr/>
        </p:nvSpPr>
        <p:spPr>
          <a:xfrm>
            <a:off x="8420026" y="2204899"/>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6" name="Triangle 85">
            <a:extLst>
              <a:ext uri="{FF2B5EF4-FFF2-40B4-BE49-F238E27FC236}">
                <a16:creationId xmlns:a16="http://schemas.microsoft.com/office/drawing/2014/main" id="{CD0E352C-0631-E7A9-179A-B219B17CCF1A}"/>
              </a:ext>
            </a:extLst>
          </p:cNvPr>
          <p:cNvSpPr/>
          <p:nvPr/>
        </p:nvSpPr>
        <p:spPr>
          <a:xfrm>
            <a:off x="9437402" y="2097805"/>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7" name="Triangle 86">
            <a:extLst>
              <a:ext uri="{FF2B5EF4-FFF2-40B4-BE49-F238E27FC236}">
                <a16:creationId xmlns:a16="http://schemas.microsoft.com/office/drawing/2014/main" id="{36715418-0B23-F564-2CF2-B1A8764BBC95}"/>
              </a:ext>
            </a:extLst>
          </p:cNvPr>
          <p:cNvSpPr/>
          <p:nvPr/>
        </p:nvSpPr>
        <p:spPr>
          <a:xfrm>
            <a:off x="9177911" y="2369656"/>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8" name="Triangle 87">
            <a:extLst>
              <a:ext uri="{FF2B5EF4-FFF2-40B4-BE49-F238E27FC236}">
                <a16:creationId xmlns:a16="http://schemas.microsoft.com/office/drawing/2014/main" id="{40A5F458-94B7-3556-9E06-43E71A4CF2E2}"/>
              </a:ext>
            </a:extLst>
          </p:cNvPr>
          <p:cNvSpPr/>
          <p:nvPr/>
        </p:nvSpPr>
        <p:spPr>
          <a:xfrm>
            <a:off x="8881346" y="2567365"/>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9" name="Triangle 88">
            <a:extLst>
              <a:ext uri="{FF2B5EF4-FFF2-40B4-BE49-F238E27FC236}">
                <a16:creationId xmlns:a16="http://schemas.microsoft.com/office/drawing/2014/main" id="{930C3709-47BB-87BC-F943-230D0C3454F4}"/>
              </a:ext>
            </a:extLst>
          </p:cNvPr>
          <p:cNvSpPr/>
          <p:nvPr/>
        </p:nvSpPr>
        <p:spPr>
          <a:xfrm>
            <a:off x="8485927" y="3172851"/>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0" name="5-Point Star 89">
            <a:extLst>
              <a:ext uri="{FF2B5EF4-FFF2-40B4-BE49-F238E27FC236}">
                <a16:creationId xmlns:a16="http://schemas.microsoft.com/office/drawing/2014/main" id="{941763AD-C65C-49E7-D112-5978C2AED846}"/>
              </a:ext>
            </a:extLst>
          </p:cNvPr>
          <p:cNvSpPr/>
          <p:nvPr/>
        </p:nvSpPr>
        <p:spPr>
          <a:xfrm>
            <a:off x="5674711" y="3555772"/>
            <a:ext cx="152400" cy="2068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C2F06A9F-8141-2C5E-B6E4-46C9601D6382}"/>
              </a:ext>
            </a:extLst>
          </p:cNvPr>
          <p:cNvGrpSpPr/>
          <p:nvPr/>
        </p:nvGrpSpPr>
        <p:grpSpPr>
          <a:xfrm>
            <a:off x="9816362" y="3088592"/>
            <a:ext cx="2205184" cy="954107"/>
            <a:chOff x="53454" y="3778020"/>
            <a:chExt cx="1844153" cy="954107"/>
          </a:xfrm>
        </p:grpSpPr>
        <p:sp>
          <p:nvSpPr>
            <p:cNvPr id="101" name="TextBox 100">
              <a:extLst>
                <a:ext uri="{FF2B5EF4-FFF2-40B4-BE49-F238E27FC236}">
                  <a16:creationId xmlns:a16="http://schemas.microsoft.com/office/drawing/2014/main" id="{6B3520E5-6F4D-51B0-6EEA-175A606689F2}"/>
                </a:ext>
              </a:extLst>
            </p:cNvPr>
            <p:cNvSpPr txBox="1"/>
            <p:nvPr/>
          </p:nvSpPr>
          <p:spPr>
            <a:xfrm>
              <a:off x="53454" y="3778020"/>
              <a:ext cx="1844153" cy="954107"/>
            </a:xfrm>
            <a:prstGeom prst="rect">
              <a:avLst/>
            </a:prstGeom>
            <a:noFill/>
          </p:spPr>
          <p:txBody>
            <a:bodyPr wrap="square" rtlCol="0">
              <a:spAutoFit/>
            </a:bodyPr>
            <a:lstStyle/>
            <a:p>
              <a:r>
                <a:rPr lang="en-US" sz="1400" b="1" dirty="0"/>
                <a:t>Newest Track 2 Additions</a:t>
              </a:r>
            </a:p>
            <a:p>
              <a:r>
                <a:rPr lang="en-US" sz="1400" b="1" dirty="0"/>
                <a:t>Awards</a:t>
              </a:r>
            </a:p>
            <a:p>
              <a:r>
                <a:rPr lang="en-US" sz="1400" b="1" dirty="0"/>
                <a:t>Subawards</a:t>
              </a:r>
            </a:p>
          </p:txBody>
        </p:sp>
        <p:sp>
          <p:nvSpPr>
            <p:cNvPr id="102" name="Rectangle 101">
              <a:extLst>
                <a:ext uri="{FF2B5EF4-FFF2-40B4-BE49-F238E27FC236}">
                  <a16:creationId xmlns:a16="http://schemas.microsoft.com/office/drawing/2014/main" id="{DB8248C7-C3A1-3844-08B0-671555BAE259}"/>
                </a:ext>
              </a:extLst>
            </p:cNvPr>
            <p:cNvSpPr/>
            <p:nvPr/>
          </p:nvSpPr>
          <p:spPr>
            <a:xfrm>
              <a:off x="900269" y="4068019"/>
              <a:ext cx="152400" cy="1306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iangle 102">
              <a:extLst>
                <a:ext uri="{FF2B5EF4-FFF2-40B4-BE49-F238E27FC236}">
                  <a16:creationId xmlns:a16="http://schemas.microsoft.com/office/drawing/2014/main" id="{3EF3FD59-1DC8-BDEF-B0DE-B705CF98876D}"/>
                </a:ext>
              </a:extLst>
            </p:cNvPr>
            <p:cNvSpPr/>
            <p:nvPr/>
          </p:nvSpPr>
          <p:spPr>
            <a:xfrm>
              <a:off x="923067" y="4263204"/>
              <a:ext cx="106680" cy="125730"/>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1" name="Footer Placeholder 3">
            <a:extLst>
              <a:ext uri="{FF2B5EF4-FFF2-40B4-BE49-F238E27FC236}">
                <a16:creationId xmlns:a16="http://schemas.microsoft.com/office/drawing/2014/main" id="{DBFC7684-47EC-8ED9-5942-A3EB00D4BAC7}"/>
              </a:ext>
            </a:extLst>
          </p:cNvPr>
          <p:cNvSpPr>
            <a:spLocks noGrp="1"/>
          </p:cNvSpPr>
          <p:nvPr>
            <p:ph type="ftr" sz="quarter" idx="11"/>
          </p:nvPr>
        </p:nvSpPr>
        <p:spPr>
          <a:xfrm>
            <a:off x="4038600" y="6356350"/>
            <a:ext cx="4114800" cy="365125"/>
          </a:xfrm>
        </p:spPr>
        <p:txBody>
          <a:bodyPr/>
          <a:lstStyle/>
          <a:p>
            <a:r>
              <a:rPr lang="en-US" dirty="0">
                <a:solidFill>
                  <a:schemeClr val="bg1"/>
                </a:solidFill>
              </a:rPr>
              <a:t>RIW 2023</a:t>
            </a:r>
          </a:p>
        </p:txBody>
      </p:sp>
    </p:spTree>
    <p:extLst>
      <p:ext uri="{BB962C8B-B14F-4D97-AF65-F5344CB8AC3E}">
        <p14:creationId xmlns:p14="http://schemas.microsoft.com/office/powerpoint/2010/main" val="342702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7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8"/>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9"/>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60D1-F6EE-439C-AD93-2779B0A45B77}"/>
              </a:ext>
            </a:extLst>
          </p:cNvPr>
          <p:cNvSpPr>
            <a:spLocks noGrp="1"/>
          </p:cNvSpPr>
          <p:nvPr>
            <p:ph type="title"/>
          </p:nvPr>
        </p:nvSpPr>
        <p:spPr>
          <a:xfrm>
            <a:off x="838200" y="136525"/>
            <a:ext cx="10515600" cy="886120"/>
          </a:xfrm>
        </p:spPr>
        <p:txBody>
          <a:bodyPr/>
          <a:lstStyle/>
          <a:p>
            <a:r>
              <a:rPr lang="en-US" dirty="0"/>
              <a:t>Mid-scale RI Programs: Current Status</a:t>
            </a:r>
          </a:p>
        </p:txBody>
      </p:sp>
      <p:sp>
        <p:nvSpPr>
          <p:cNvPr id="3" name="Content Placeholder 2">
            <a:extLst>
              <a:ext uri="{FF2B5EF4-FFF2-40B4-BE49-F238E27FC236}">
                <a16:creationId xmlns:a16="http://schemas.microsoft.com/office/drawing/2014/main" id="{32CDB6E2-1E1C-4996-9AC4-6623DF5B3E73}"/>
              </a:ext>
            </a:extLst>
          </p:cNvPr>
          <p:cNvSpPr>
            <a:spLocks noGrp="1"/>
          </p:cNvSpPr>
          <p:nvPr>
            <p:ph idx="1"/>
          </p:nvPr>
        </p:nvSpPr>
        <p:spPr>
          <a:xfrm>
            <a:off x="838200" y="1253331"/>
            <a:ext cx="10515600" cy="4351338"/>
          </a:xfrm>
        </p:spPr>
        <p:txBody>
          <a:bodyPr>
            <a:normAutofit lnSpcReduction="10000"/>
          </a:bodyPr>
          <a:lstStyle/>
          <a:p>
            <a:r>
              <a:rPr lang="en-US" sz="2800" b="1" dirty="0">
                <a:solidFill>
                  <a:schemeClr val="accent1"/>
                </a:solidFill>
              </a:rPr>
              <a:t>NSF 23-570: </a:t>
            </a:r>
            <a:r>
              <a:rPr lang="en-US" sz="2800" b="1" dirty="0"/>
              <a:t>the 3</a:t>
            </a:r>
            <a:r>
              <a:rPr lang="en-US" sz="2800" b="1" baseline="30000" dirty="0"/>
              <a:t>rd</a:t>
            </a:r>
            <a:r>
              <a:rPr lang="en-US" sz="2800" b="1" dirty="0"/>
              <a:t> Mid-scale RI-2 competition:</a:t>
            </a:r>
            <a:endParaRPr lang="en-US" sz="2800" dirty="0"/>
          </a:p>
          <a:p>
            <a:pPr marL="0" indent="0">
              <a:buNone/>
            </a:pPr>
            <a:endParaRPr lang="en-US" dirty="0"/>
          </a:p>
          <a:p>
            <a:endParaRPr lang="en-US" dirty="0"/>
          </a:p>
          <a:p>
            <a:endParaRPr lang="en-US" dirty="0"/>
          </a:p>
          <a:p>
            <a:endParaRPr lang="en-US" dirty="0"/>
          </a:p>
          <a:p>
            <a:endParaRPr lang="en-US" dirty="0"/>
          </a:p>
          <a:p>
            <a:r>
              <a:rPr lang="en-US" sz="2800" b="1" dirty="0">
                <a:solidFill>
                  <a:schemeClr val="accent1"/>
                </a:solidFill>
              </a:rPr>
              <a:t>NSF 22-637:</a:t>
            </a:r>
            <a:r>
              <a:rPr lang="en-US" sz="2800" b="1" dirty="0">
                <a:solidFill>
                  <a:schemeClr val="tx1"/>
                </a:solidFill>
              </a:rPr>
              <a:t> the 3</a:t>
            </a:r>
            <a:r>
              <a:rPr lang="en-US" sz="2800" b="1" baseline="30000" dirty="0">
                <a:solidFill>
                  <a:schemeClr val="tx1"/>
                </a:solidFill>
              </a:rPr>
              <a:t>rd</a:t>
            </a:r>
            <a:r>
              <a:rPr lang="en-US" sz="2800" b="1" dirty="0">
                <a:solidFill>
                  <a:schemeClr val="tx1"/>
                </a:solidFill>
              </a:rPr>
              <a:t> Mid-scale RI-1 competition:</a:t>
            </a:r>
          </a:p>
          <a:p>
            <a:pPr lvl="1">
              <a:buFont typeface="Arial" panose="020B0604020202020204" pitchFamily="34" charset="0"/>
              <a:buChar char="•"/>
            </a:pPr>
            <a:r>
              <a:rPr lang="en-US" dirty="0">
                <a:solidFill>
                  <a:schemeClr val="bg2">
                    <a:lumMod val="75000"/>
                  </a:schemeClr>
                </a:solidFill>
              </a:rPr>
              <a:t>Preliminary proposals (required) due January 5, 2023</a:t>
            </a:r>
          </a:p>
          <a:p>
            <a:pPr lvl="1">
              <a:buFont typeface="Arial" panose="020B0604020202020204" pitchFamily="34" charset="0"/>
              <a:buChar char="•"/>
            </a:pPr>
            <a:r>
              <a:rPr lang="en-US" dirty="0">
                <a:solidFill>
                  <a:schemeClr val="bg2">
                    <a:lumMod val="75000"/>
                  </a:schemeClr>
                </a:solidFill>
              </a:rPr>
              <a:t>Full Proposals (by invitation only) due May 5, 2023</a:t>
            </a:r>
          </a:p>
          <a:p>
            <a:pPr lvl="1">
              <a:buFont typeface="Arial" panose="020B0604020202020204" pitchFamily="34" charset="0"/>
              <a:buChar char="•"/>
            </a:pPr>
            <a:r>
              <a:rPr lang="en-US" b="1" dirty="0"/>
              <a:t>Review in progress for FY 2024 Awards</a:t>
            </a:r>
            <a:endParaRPr lang="en-US" b="1" dirty="0">
              <a:solidFill>
                <a:schemeClr val="tx1"/>
              </a:solidFill>
            </a:endParaRPr>
          </a:p>
          <a:p>
            <a:endParaRPr lang="en-US" dirty="0"/>
          </a:p>
        </p:txBody>
      </p:sp>
      <p:sp>
        <p:nvSpPr>
          <p:cNvPr id="5" name="Slide Number Placeholder 4">
            <a:extLst>
              <a:ext uri="{FF2B5EF4-FFF2-40B4-BE49-F238E27FC236}">
                <a16:creationId xmlns:a16="http://schemas.microsoft.com/office/drawing/2014/main" id="{5CB23C7B-09B4-4CBB-AC71-9AB3FE60BA8B}"/>
              </a:ext>
            </a:extLst>
          </p:cNvPr>
          <p:cNvSpPr>
            <a:spLocks noGrp="1"/>
          </p:cNvSpPr>
          <p:nvPr>
            <p:ph type="sldNum" sz="quarter" idx="12"/>
          </p:nvPr>
        </p:nvSpPr>
        <p:spPr/>
        <p:txBody>
          <a:bodyPr/>
          <a:lstStyle/>
          <a:p>
            <a:fld id="{01B73E8E-2F62-4A31-8FEB-638AF3B58F79}" type="slidenum">
              <a:rPr lang="en-US" smtClean="0"/>
              <a:pPr/>
              <a:t>11</a:t>
            </a:fld>
            <a:endParaRPr lang="en-US"/>
          </a:p>
        </p:txBody>
      </p:sp>
      <p:graphicFrame>
        <p:nvGraphicFramePr>
          <p:cNvPr id="10" name="Diagram 9">
            <a:extLst>
              <a:ext uri="{FF2B5EF4-FFF2-40B4-BE49-F238E27FC236}">
                <a16:creationId xmlns:a16="http://schemas.microsoft.com/office/drawing/2014/main" id="{C406A673-2917-4D3B-BE1B-F2F585260D45}"/>
              </a:ext>
            </a:extLst>
          </p:cNvPr>
          <p:cNvGraphicFramePr/>
          <p:nvPr>
            <p:extLst>
              <p:ext uri="{D42A27DB-BD31-4B8C-83A1-F6EECF244321}">
                <p14:modId xmlns:p14="http://schemas.microsoft.com/office/powerpoint/2010/main" val="1538009883"/>
              </p:ext>
            </p:extLst>
          </p:nvPr>
        </p:nvGraphicFramePr>
        <p:xfrm>
          <a:off x="2206543" y="1952228"/>
          <a:ext cx="7778914" cy="2024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7FFB9B5D-0677-B132-F1B5-D923B95EDEA9}"/>
              </a:ext>
            </a:extLst>
          </p:cNvPr>
          <p:cNvSpPr>
            <a:spLocks noGrp="1"/>
          </p:cNvSpPr>
          <p:nvPr>
            <p:ph type="ftr" sz="quarter" idx="11"/>
          </p:nvPr>
        </p:nvSpPr>
        <p:spPr>
          <a:xfrm>
            <a:off x="4038600" y="6356350"/>
            <a:ext cx="4114800" cy="365125"/>
          </a:xfrm>
        </p:spPr>
        <p:txBody>
          <a:bodyPr/>
          <a:lstStyle/>
          <a:p>
            <a:r>
              <a:rPr lang="en-US" dirty="0">
                <a:solidFill>
                  <a:schemeClr val="bg1"/>
                </a:solidFill>
              </a:rPr>
              <a:t>RIW 2023</a:t>
            </a:r>
          </a:p>
        </p:txBody>
      </p:sp>
    </p:spTree>
    <p:extLst>
      <p:ext uri="{BB962C8B-B14F-4D97-AF65-F5344CB8AC3E}">
        <p14:creationId xmlns:p14="http://schemas.microsoft.com/office/powerpoint/2010/main" val="721286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6FC64D-31FA-4EFE-AB33-2CBC88CFB70F}"/>
              </a:ext>
            </a:extLst>
          </p:cNvPr>
          <p:cNvSpPr>
            <a:spLocks noGrp="1"/>
          </p:cNvSpPr>
          <p:nvPr>
            <p:ph idx="1"/>
          </p:nvPr>
        </p:nvSpPr>
        <p:spPr>
          <a:xfrm>
            <a:off x="576943" y="870857"/>
            <a:ext cx="11038113" cy="3853543"/>
          </a:xfrm>
        </p:spPr>
        <p:txBody>
          <a:bodyPr>
            <a:normAutofit lnSpcReduction="10000"/>
          </a:bodyPr>
          <a:lstStyle/>
          <a:p>
            <a:pPr marL="0" indent="0">
              <a:buNone/>
            </a:pPr>
            <a:r>
              <a:rPr lang="en-US" sz="4400" b="1" dirty="0"/>
              <a:t>Discussion Primers</a:t>
            </a:r>
          </a:p>
          <a:p>
            <a:r>
              <a:rPr lang="en-US" sz="3000" dirty="0"/>
              <a:t>What are pain points or challenges you have encountered in applying?</a:t>
            </a:r>
          </a:p>
          <a:p>
            <a:r>
              <a:rPr lang="en-US" sz="3000" dirty="0"/>
              <a:t>How might the process be improved to increase transparency?</a:t>
            </a:r>
          </a:p>
          <a:p>
            <a:r>
              <a:rPr lang="en-US" sz="3000" dirty="0"/>
              <a:t>Have specific needs been identified at your institution/organization that would aid more effective participation taking advantage of mid-scale funding opportunities?</a:t>
            </a:r>
          </a:p>
          <a:p>
            <a:r>
              <a:rPr lang="en-US" sz="3000" dirty="0"/>
              <a:t>What future training and guidance is needed?</a:t>
            </a:r>
            <a:endParaRPr lang="en-US" sz="4400" dirty="0"/>
          </a:p>
          <a:p>
            <a:pPr marL="0" indent="0">
              <a:buNone/>
            </a:pPr>
            <a:endParaRPr lang="en-US" sz="4400" dirty="0"/>
          </a:p>
        </p:txBody>
      </p:sp>
      <p:sp>
        <p:nvSpPr>
          <p:cNvPr id="5" name="Slide Number Placeholder 4">
            <a:extLst>
              <a:ext uri="{FF2B5EF4-FFF2-40B4-BE49-F238E27FC236}">
                <a16:creationId xmlns:a16="http://schemas.microsoft.com/office/drawing/2014/main" id="{3724FDFA-D971-436A-9222-29BA65929E2B}"/>
              </a:ext>
            </a:extLst>
          </p:cNvPr>
          <p:cNvSpPr>
            <a:spLocks noGrp="1"/>
          </p:cNvSpPr>
          <p:nvPr>
            <p:ph type="sldNum" sz="quarter" idx="12"/>
          </p:nvPr>
        </p:nvSpPr>
        <p:spPr/>
        <p:txBody>
          <a:bodyPr/>
          <a:lstStyle/>
          <a:p>
            <a:fld id="{01B73E8E-2F62-4A31-8FEB-638AF3B58F79}" type="slidenum">
              <a:rPr lang="en-US" smtClean="0"/>
              <a:pPr/>
              <a:t>12</a:t>
            </a:fld>
            <a:endParaRPr lang="en-US"/>
          </a:p>
        </p:txBody>
      </p:sp>
      <p:sp>
        <p:nvSpPr>
          <p:cNvPr id="2" name="Footer Placeholder 3">
            <a:extLst>
              <a:ext uri="{FF2B5EF4-FFF2-40B4-BE49-F238E27FC236}">
                <a16:creationId xmlns:a16="http://schemas.microsoft.com/office/drawing/2014/main" id="{CD7CB8EE-BBB7-E7D9-16C3-A4B991CE2CA2}"/>
              </a:ext>
            </a:extLst>
          </p:cNvPr>
          <p:cNvSpPr>
            <a:spLocks noGrp="1"/>
          </p:cNvSpPr>
          <p:nvPr>
            <p:ph type="ftr" sz="quarter" idx="11"/>
          </p:nvPr>
        </p:nvSpPr>
        <p:spPr>
          <a:xfrm>
            <a:off x="4038600" y="6356350"/>
            <a:ext cx="4114800" cy="365125"/>
          </a:xfrm>
        </p:spPr>
        <p:txBody>
          <a:bodyPr/>
          <a:lstStyle/>
          <a:p>
            <a:r>
              <a:rPr lang="en-US" dirty="0">
                <a:solidFill>
                  <a:schemeClr val="bg1"/>
                </a:solidFill>
              </a:rPr>
              <a:t>RIW 2023</a:t>
            </a:r>
          </a:p>
        </p:txBody>
      </p:sp>
    </p:spTree>
    <p:extLst>
      <p:ext uri="{BB962C8B-B14F-4D97-AF65-F5344CB8AC3E}">
        <p14:creationId xmlns:p14="http://schemas.microsoft.com/office/powerpoint/2010/main" val="1330494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A tall building in a city&#10;&#10;Description automatically generated">
            <a:extLst>
              <a:ext uri="{FF2B5EF4-FFF2-40B4-BE49-F238E27FC236}">
                <a16:creationId xmlns:a16="http://schemas.microsoft.com/office/drawing/2014/main" id="{D0C08CBA-E181-4564-9E12-7EC9A85A3C0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1020" b="139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B26043-72BE-42CD-8D7C-394D7147BCC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ltLang="en-US" sz="3600" b="1" i="1" dirty="0">
                <a:solidFill>
                  <a:schemeClr val="bg1"/>
                </a:solidFill>
                <a:latin typeface="+mj-lt"/>
              </a:rPr>
              <a:t>Thank You!</a:t>
            </a:r>
            <a:endParaRPr lang="en-US" sz="3600" dirty="0">
              <a:solidFill>
                <a:schemeClr val="bg1"/>
              </a:solidFill>
              <a:latin typeface="+mj-lt"/>
            </a:endParaRPr>
          </a:p>
        </p:txBody>
      </p:sp>
      <p:pic>
        <p:nvPicPr>
          <p:cNvPr id="13" name="Picture 12">
            <a:extLst>
              <a:ext uri="{FF2B5EF4-FFF2-40B4-BE49-F238E27FC236}">
                <a16:creationId xmlns:a16="http://schemas.microsoft.com/office/drawing/2014/main" id="{21FDEFF9-B2C0-4AF4-9EB4-1595869E9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9350" y="71723"/>
            <a:ext cx="1022650" cy="1024128"/>
          </a:xfrm>
          <a:prstGeom prst="rect">
            <a:avLst/>
          </a:prstGeom>
        </p:spPr>
      </p:pic>
    </p:spTree>
    <p:extLst>
      <p:ext uri="{BB962C8B-B14F-4D97-AF65-F5344CB8AC3E}">
        <p14:creationId xmlns:p14="http://schemas.microsoft.com/office/powerpoint/2010/main" val="4231430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1327F-342A-4F97-8C1A-DB7E3EE87038}"/>
              </a:ext>
            </a:extLst>
          </p:cNvPr>
          <p:cNvSpPr>
            <a:spLocks noGrp="1"/>
          </p:cNvSpPr>
          <p:nvPr>
            <p:ph type="ftr" sz="quarter" idx="11"/>
          </p:nvPr>
        </p:nvSpPr>
        <p:spPr/>
        <p:txBody>
          <a:bodyPr/>
          <a:lstStyle/>
          <a:p>
            <a:r>
              <a:rPr lang="en-US" dirty="0"/>
              <a:t>RIW 2023</a:t>
            </a:r>
          </a:p>
        </p:txBody>
      </p:sp>
      <p:sp>
        <p:nvSpPr>
          <p:cNvPr id="5" name="Slide Number Placeholder 4">
            <a:extLst>
              <a:ext uri="{FF2B5EF4-FFF2-40B4-BE49-F238E27FC236}">
                <a16:creationId xmlns:a16="http://schemas.microsoft.com/office/drawing/2014/main" id="{A85A7569-8462-4BAF-9AC4-456BA9DE362F}"/>
              </a:ext>
            </a:extLst>
          </p:cNvPr>
          <p:cNvSpPr>
            <a:spLocks noGrp="1"/>
          </p:cNvSpPr>
          <p:nvPr>
            <p:ph type="sldNum" sz="quarter" idx="12"/>
          </p:nvPr>
        </p:nvSpPr>
        <p:spPr/>
        <p:txBody>
          <a:bodyPr/>
          <a:lstStyle/>
          <a:p>
            <a:fld id="{01B73E8E-2F62-4A31-8FEB-638AF3B58F79}" type="slidenum">
              <a:rPr lang="en-US" smtClean="0"/>
              <a:pPr/>
              <a:t>2</a:t>
            </a:fld>
            <a:endParaRPr lang="en-US"/>
          </a:p>
        </p:txBody>
      </p:sp>
      <p:sp>
        <p:nvSpPr>
          <p:cNvPr id="8" name="Content Placeholder 9">
            <a:extLst>
              <a:ext uri="{FF2B5EF4-FFF2-40B4-BE49-F238E27FC236}">
                <a16:creationId xmlns:a16="http://schemas.microsoft.com/office/drawing/2014/main" id="{B4B2B7FA-3D55-46FE-23A3-C154CFF26055}"/>
              </a:ext>
            </a:extLst>
          </p:cNvPr>
          <p:cNvSpPr txBox="1">
            <a:spLocks/>
          </p:cNvSpPr>
          <p:nvPr/>
        </p:nvSpPr>
        <p:spPr>
          <a:xfrm>
            <a:off x="482686" y="1749431"/>
            <a:ext cx="4646874" cy="33591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lvl="1" indent="-230188">
              <a:lnSpc>
                <a:spcPct val="100000"/>
              </a:lnSpc>
              <a:spcBef>
                <a:spcPts val="600"/>
              </a:spcBef>
              <a:spcAft>
                <a:spcPts val="1200"/>
              </a:spcAft>
              <a:defRPr/>
            </a:pPr>
            <a:r>
              <a:rPr lang="en-US" altLang="en-US" sz="2200" dirty="0">
                <a:ea typeface="Times New Roman" panose="02020603050405020304" pitchFamily="18" charset="0"/>
              </a:rPr>
              <a:t>Mid-scale RI: Motivation</a:t>
            </a:r>
          </a:p>
          <a:p>
            <a:pPr marL="230188" lvl="1" indent="-230188">
              <a:lnSpc>
                <a:spcPct val="100000"/>
              </a:lnSpc>
              <a:spcBef>
                <a:spcPts val="600"/>
              </a:spcBef>
              <a:spcAft>
                <a:spcPts val="1200"/>
              </a:spcAft>
              <a:defRPr/>
            </a:pPr>
            <a:r>
              <a:rPr lang="en-US" altLang="en-US" sz="2200" dirty="0">
                <a:ea typeface="Times New Roman" panose="02020603050405020304" pitchFamily="18" charset="0"/>
              </a:rPr>
              <a:t>NSF’s Oversight</a:t>
            </a:r>
          </a:p>
          <a:p>
            <a:pPr marL="230188" lvl="1" indent="-230188">
              <a:lnSpc>
                <a:spcPct val="100000"/>
              </a:lnSpc>
              <a:spcBef>
                <a:spcPts val="600"/>
              </a:spcBef>
              <a:spcAft>
                <a:spcPts val="1200"/>
              </a:spcAft>
              <a:defRPr/>
            </a:pPr>
            <a:r>
              <a:rPr lang="en-US" altLang="en-US" sz="2200" dirty="0">
                <a:ea typeface="Times New Roman" panose="02020603050405020304" pitchFamily="18" charset="0"/>
              </a:rPr>
              <a:t>Community Building &amp; Training</a:t>
            </a:r>
          </a:p>
          <a:p>
            <a:pPr marL="230188" lvl="1" indent="-230188">
              <a:lnSpc>
                <a:spcPct val="100000"/>
              </a:lnSpc>
              <a:spcBef>
                <a:spcPts val="600"/>
              </a:spcBef>
              <a:spcAft>
                <a:spcPts val="1200"/>
              </a:spcAft>
              <a:defRPr/>
            </a:pPr>
            <a:r>
              <a:rPr lang="en-US" altLang="en-US" sz="2200" dirty="0">
                <a:ea typeface="Times New Roman" panose="02020603050405020304" pitchFamily="18" charset="0"/>
              </a:rPr>
              <a:t>Mid-scale RI Portfolio</a:t>
            </a:r>
          </a:p>
          <a:p>
            <a:pPr marL="230188" lvl="1" indent="-230188">
              <a:lnSpc>
                <a:spcPct val="100000"/>
              </a:lnSpc>
              <a:spcBef>
                <a:spcPts val="600"/>
              </a:spcBef>
              <a:spcAft>
                <a:spcPts val="1200"/>
              </a:spcAft>
              <a:defRPr/>
            </a:pPr>
            <a:r>
              <a:rPr lang="en-US" altLang="en-US" sz="2200" dirty="0">
                <a:ea typeface="Times New Roman" panose="02020603050405020304" pitchFamily="18" charset="0"/>
              </a:rPr>
              <a:t>Status of Programs</a:t>
            </a:r>
          </a:p>
          <a:p>
            <a:pPr marL="230188" lvl="1" indent="-230188">
              <a:lnSpc>
                <a:spcPct val="100000"/>
              </a:lnSpc>
              <a:spcBef>
                <a:spcPts val="600"/>
              </a:spcBef>
              <a:spcAft>
                <a:spcPts val="1200"/>
              </a:spcAft>
              <a:defRPr/>
            </a:pPr>
            <a:r>
              <a:rPr lang="en-US" altLang="en-US" sz="2200" dirty="0">
                <a:ea typeface="Times New Roman" panose="02020603050405020304" pitchFamily="18" charset="0"/>
              </a:rPr>
              <a:t>Questions/Discussion</a:t>
            </a:r>
          </a:p>
        </p:txBody>
      </p:sp>
      <p:sp>
        <p:nvSpPr>
          <p:cNvPr id="9" name="Title 1">
            <a:extLst>
              <a:ext uri="{FF2B5EF4-FFF2-40B4-BE49-F238E27FC236}">
                <a16:creationId xmlns:a16="http://schemas.microsoft.com/office/drawing/2014/main" id="{968CF098-3F22-E640-F902-5A1201AA04CF}"/>
              </a:ext>
            </a:extLst>
          </p:cNvPr>
          <p:cNvSpPr txBox="1">
            <a:spLocks/>
          </p:cNvSpPr>
          <p:nvPr/>
        </p:nvSpPr>
        <p:spPr>
          <a:xfrm>
            <a:off x="482686" y="536486"/>
            <a:ext cx="5115697" cy="1280160"/>
          </a:xfrm>
          <a:prstGeom prst="rect">
            <a:avLst/>
          </a:prstGeom>
        </p:spPr>
        <p:txBody>
          <a:bodyPr/>
          <a:lstStyle>
            <a:lvl1pPr algn="l" defTabSz="914400" rtl="0" eaLnBrk="1" latinLnBrk="0" hangingPunct="1">
              <a:lnSpc>
                <a:spcPct val="90000"/>
              </a:lnSpc>
              <a:spcBef>
                <a:spcPct val="0"/>
              </a:spcBef>
              <a:buNone/>
              <a:defRPr sz="36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a:lstStyle>
          <a:p>
            <a:r>
              <a:rPr lang="en-US" altLang="en-US" dirty="0"/>
              <a:t>Outline</a:t>
            </a:r>
            <a:endParaRPr lang="en-US" dirty="0">
              <a:solidFill>
                <a:schemeClr val="accent1"/>
              </a:solidFill>
            </a:endParaRPr>
          </a:p>
        </p:txBody>
      </p:sp>
      <p:pic>
        <p:nvPicPr>
          <p:cNvPr id="10" name="Picture 9" descr="A large explosion in a field&#10;&#10;Description automatically generated with low confidence">
            <a:extLst>
              <a:ext uri="{FF2B5EF4-FFF2-40B4-BE49-F238E27FC236}">
                <a16:creationId xmlns:a16="http://schemas.microsoft.com/office/drawing/2014/main" id="{E6426395-ACD3-09D4-FA99-1C21959429A8}"/>
              </a:ext>
            </a:extLst>
          </p:cNvPr>
          <p:cNvPicPr>
            <a:picLocks noChangeAspect="1"/>
          </p:cNvPicPr>
          <p:nvPr/>
        </p:nvPicPr>
        <p:blipFill rotWithShape="1">
          <a:blip r:embed="rId2"/>
          <a:srcRect t="26582"/>
          <a:stretch/>
        </p:blipFill>
        <p:spPr>
          <a:xfrm>
            <a:off x="7202417" y="782006"/>
            <a:ext cx="3898277" cy="1908040"/>
          </a:xfrm>
          <a:prstGeom prst="rect">
            <a:avLst/>
          </a:prstGeom>
        </p:spPr>
      </p:pic>
      <p:pic>
        <p:nvPicPr>
          <p:cNvPr id="11" name="Picture 10" descr="A picture containing outdoor object, star, wave&#10;&#10;Description automatically generated">
            <a:extLst>
              <a:ext uri="{FF2B5EF4-FFF2-40B4-BE49-F238E27FC236}">
                <a16:creationId xmlns:a16="http://schemas.microsoft.com/office/drawing/2014/main" id="{9BA131CA-8968-B139-24E7-50D78C2E484F}"/>
              </a:ext>
            </a:extLst>
          </p:cNvPr>
          <p:cNvPicPr>
            <a:picLocks noChangeAspect="1"/>
          </p:cNvPicPr>
          <p:nvPr/>
        </p:nvPicPr>
        <p:blipFill rotWithShape="1">
          <a:blip r:embed="rId3"/>
          <a:srcRect l="-592" t="13971" r="592" b="12976"/>
          <a:stretch/>
        </p:blipFill>
        <p:spPr>
          <a:xfrm>
            <a:off x="5098413" y="794999"/>
            <a:ext cx="1991516" cy="1908041"/>
          </a:xfrm>
          <a:prstGeom prst="rect">
            <a:avLst/>
          </a:prstGeom>
        </p:spPr>
      </p:pic>
      <p:pic>
        <p:nvPicPr>
          <p:cNvPr id="12" name="Picture 11" descr="A picture containing outdoor, nature, shore, several&#10;&#10;Description automatically generated">
            <a:extLst>
              <a:ext uri="{FF2B5EF4-FFF2-40B4-BE49-F238E27FC236}">
                <a16:creationId xmlns:a16="http://schemas.microsoft.com/office/drawing/2014/main" id="{079209B7-8556-D795-4AF4-77C46F3D6F3D}"/>
              </a:ext>
            </a:extLst>
          </p:cNvPr>
          <p:cNvPicPr>
            <a:picLocks noChangeAspect="1"/>
          </p:cNvPicPr>
          <p:nvPr/>
        </p:nvPicPr>
        <p:blipFill rotWithShape="1">
          <a:blip r:embed="rId4"/>
          <a:srcRect t="29238"/>
          <a:stretch/>
        </p:blipFill>
        <p:spPr>
          <a:xfrm>
            <a:off x="5098413" y="2798846"/>
            <a:ext cx="6017796" cy="2843407"/>
          </a:xfrm>
          <a:prstGeom prst="rect">
            <a:avLst/>
          </a:prstGeom>
        </p:spPr>
      </p:pic>
    </p:spTree>
    <p:extLst>
      <p:ext uri="{BB962C8B-B14F-4D97-AF65-F5344CB8AC3E}">
        <p14:creationId xmlns:p14="http://schemas.microsoft.com/office/powerpoint/2010/main" val="34801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2CE61D-5C2E-2623-E855-24684FAAD737}"/>
              </a:ext>
            </a:extLst>
          </p:cNvPr>
          <p:cNvSpPr>
            <a:spLocks noGrp="1"/>
          </p:cNvSpPr>
          <p:nvPr>
            <p:ph type="sldNum" sz="quarter" idx="12"/>
          </p:nvPr>
        </p:nvSpPr>
        <p:spPr/>
        <p:txBody>
          <a:bodyPr/>
          <a:lstStyle/>
          <a:p>
            <a:fld id="{4710E8EA-57F6-764C-8914-AEEABF058192}" type="slidenum">
              <a:rPr lang="en-US" smtClean="0"/>
              <a:pPr/>
              <a:t>3</a:t>
            </a:fld>
            <a:endParaRPr lang="en-US" dirty="0"/>
          </a:p>
        </p:txBody>
      </p:sp>
      <p:sp>
        <p:nvSpPr>
          <p:cNvPr id="5" name="Subtitle 2">
            <a:extLst>
              <a:ext uri="{FF2B5EF4-FFF2-40B4-BE49-F238E27FC236}">
                <a16:creationId xmlns:a16="http://schemas.microsoft.com/office/drawing/2014/main" id="{C06E0860-2872-7C34-E88E-849CAD135D2B}"/>
              </a:ext>
            </a:extLst>
          </p:cNvPr>
          <p:cNvSpPr>
            <a:spLocks noGrp="1"/>
          </p:cNvSpPr>
          <p:nvPr>
            <p:ph idx="1"/>
          </p:nvPr>
        </p:nvSpPr>
        <p:spPr>
          <a:xfrm>
            <a:off x="372139" y="2095465"/>
            <a:ext cx="11277600" cy="2281549"/>
          </a:xfrm>
        </p:spPr>
        <p:txBody>
          <a:bodyPr>
            <a:noAutofit/>
          </a:bodyPr>
          <a:lstStyle/>
          <a:p>
            <a:pPr marL="0" indent="0" algn="l">
              <a:buNone/>
            </a:pPr>
            <a:r>
              <a:rPr lang="en-US" sz="2800" i="1" dirty="0">
                <a:solidFill>
                  <a:srgbClr val="000000"/>
                </a:solidFill>
                <a:latin typeface="+mn-lt"/>
              </a:rPr>
              <a:t>A</a:t>
            </a:r>
            <a:r>
              <a:rPr lang="en-US" sz="2800" b="0" i="1" u="none" strike="noStrike" baseline="0" dirty="0">
                <a:solidFill>
                  <a:srgbClr val="000000"/>
                </a:solidFill>
                <a:latin typeface="+mn-lt"/>
              </a:rPr>
              <a:t> mid-scale project means </a:t>
            </a:r>
            <a:r>
              <a:rPr lang="en-US" sz="2800" b="1" i="1" u="none" strike="noStrike" baseline="0" dirty="0">
                <a:latin typeface="+mn-lt"/>
              </a:rPr>
              <a:t>research instrumentation, equipment, and upgrades to major research facilities </a:t>
            </a:r>
            <a:r>
              <a:rPr lang="en-US" sz="2800" i="1" u="none" strike="noStrike" baseline="0" dirty="0">
                <a:solidFill>
                  <a:schemeClr val="tx1"/>
                </a:solidFill>
                <a:latin typeface="+mn-lt"/>
              </a:rPr>
              <a:t>or other research infrastructure investments that </a:t>
            </a:r>
            <a:r>
              <a:rPr lang="en-US" sz="2800" b="1" i="1" u="none" strike="noStrike" baseline="0" dirty="0">
                <a:latin typeface="+mn-lt"/>
              </a:rPr>
              <a:t>exceeds the maximum funded by the Major Research Instrumentation program (MRI) </a:t>
            </a:r>
            <a:r>
              <a:rPr lang="en-US" sz="2800" i="1" u="none" strike="noStrike" baseline="0" dirty="0">
                <a:solidFill>
                  <a:schemeClr val="tx1"/>
                </a:solidFill>
                <a:latin typeface="+mn-lt"/>
              </a:rPr>
              <a:t>and are </a:t>
            </a:r>
            <a:r>
              <a:rPr lang="en-US" sz="2800" b="1" i="1" u="none" strike="noStrike" baseline="0" dirty="0">
                <a:latin typeface="+mn-lt"/>
              </a:rPr>
              <a:t>below that of a major multi-user research facility project (Major Facility). </a:t>
            </a:r>
          </a:p>
        </p:txBody>
      </p:sp>
      <p:sp>
        <p:nvSpPr>
          <p:cNvPr id="7" name="Subtitle 2">
            <a:extLst>
              <a:ext uri="{FF2B5EF4-FFF2-40B4-BE49-F238E27FC236}">
                <a16:creationId xmlns:a16="http://schemas.microsoft.com/office/drawing/2014/main" id="{EEA2F168-E513-8EDD-D1F1-4C6F35A46949}"/>
              </a:ext>
            </a:extLst>
          </p:cNvPr>
          <p:cNvSpPr txBox="1">
            <a:spLocks/>
          </p:cNvSpPr>
          <p:nvPr/>
        </p:nvSpPr>
        <p:spPr>
          <a:xfrm>
            <a:off x="372139" y="4502744"/>
            <a:ext cx="11525694" cy="1143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600" b="1" dirty="0">
                <a:solidFill>
                  <a:srgbClr val="0000FF"/>
                </a:solidFill>
                <a:latin typeface="+mn-lt"/>
              </a:rPr>
              <a:t>Cost of Implementation</a:t>
            </a:r>
          </a:p>
          <a:p>
            <a:pPr marL="0" indent="0" algn="ctr">
              <a:lnSpc>
                <a:spcPct val="100000"/>
              </a:lnSpc>
              <a:spcBef>
                <a:spcPts val="0"/>
              </a:spcBef>
              <a:buFont typeface="Arial" panose="020B0604020202020204" pitchFamily="34" charset="0"/>
              <a:buNone/>
            </a:pPr>
            <a:r>
              <a:rPr lang="en-US" dirty="0">
                <a:solidFill>
                  <a:schemeClr val="tx1"/>
                </a:solidFill>
                <a:latin typeface="+mn-lt"/>
              </a:rPr>
              <a:t>(Programs limits may vary and include other elements besides implementation)</a:t>
            </a:r>
          </a:p>
        </p:txBody>
      </p:sp>
      <p:sp>
        <p:nvSpPr>
          <p:cNvPr id="8" name="Title 1">
            <a:extLst>
              <a:ext uri="{FF2B5EF4-FFF2-40B4-BE49-F238E27FC236}">
                <a16:creationId xmlns:a16="http://schemas.microsoft.com/office/drawing/2014/main" id="{8FC776DC-12EB-38D9-2D1B-ECEF8B255EB9}"/>
              </a:ext>
            </a:extLst>
          </p:cNvPr>
          <p:cNvSpPr txBox="1">
            <a:spLocks/>
          </p:cNvSpPr>
          <p:nvPr/>
        </p:nvSpPr>
        <p:spPr>
          <a:xfrm>
            <a:off x="372139" y="444849"/>
            <a:ext cx="11277600" cy="7837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800" b="1" dirty="0">
                <a:solidFill>
                  <a:schemeClr val="accent1"/>
                </a:solidFill>
                <a:latin typeface="+mn-lt"/>
              </a:rPr>
              <a:t>Congressional Definition of Mid-scale RI</a:t>
            </a:r>
          </a:p>
          <a:p>
            <a:r>
              <a:rPr lang="en-US" sz="2000" b="1" dirty="0">
                <a:solidFill>
                  <a:schemeClr val="accent1"/>
                </a:solidFill>
                <a:latin typeface="+mn-lt"/>
              </a:rPr>
              <a:t>2017 American Innovation and Competitiveness Act (AICA); Section 109 (Section 1.4.4 of the RIG): </a:t>
            </a:r>
          </a:p>
          <a:p>
            <a:endParaRPr lang="en-US" sz="4800" b="1" dirty="0">
              <a:solidFill>
                <a:srgbClr val="0000FF"/>
              </a:solidFill>
              <a:latin typeface="+mn-lt"/>
            </a:endParaRPr>
          </a:p>
        </p:txBody>
      </p:sp>
      <p:sp>
        <p:nvSpPr>
          <p:cNvPr id="2" name="Footer Placeholder 3">
            <a:extLst>
              <a:ext uri="{FF2B5EF4-FFF2-40B4-BE49-F238E27FC236}">
                <a16:creationId xmlns:a16="http://schemas.microsoft.com/office/drawing/2014/main" id="{5E39B259-2DA2-2AFD-C094-EEFA25D2B7F0}"/>
              </a:ext>
            </a:extLst>
          </p:cNvPr>
          <p:cNvSpPr>
            <a:spLocks noGrp="1"/>
          </p:cNvSpPr>
          <p:nvPr>
            <p:ph type="ftr" sz="quarter" idx="11"/>
          </p:nvPr>
        </p:nvSpPr>
        <p:spPr>
          <a:xfrm>
            <a:off x="4038600" y="6356350"/>
            <a:ext cx="4114800" cy="365125"/>
          </a:xfrm>
        </p:spPr>
        <p:txBody>
          <a:bodyPr/>
          <a:lstStyle/>
          <a:p>
            <a:r>
              <a:rPr lang="en-US" dirty="0"/>
              <a:t>RIW 2023</a:t>
            </a:r>
          </a:p>
        </p:txBody>
      </p:sp>
    </p:spTree>
    <p:extLst>
      <p:ext uri="{BB962C8B-B14F-4D97-AF65-F5344CB8AC3E}">
        <p14:creationId xmlns:p14="http://schemas.microsoft.com/office/powerpoint/2010/main" val="300941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FC99-3E60-4502-911D-DF4D8FAA7127}"/>
              </a:ext>
            </a:extLst>
          </p:cNvPr>
          <p:cNvSpPr>
            <a:spLocks noGrp="1"/>
          </p:cNvSpPr>
          <p:nvPr>
            <p:ph type="title"/>
          </p:nvPr>
        </p:nvSpPr>
        <p:spPr>
          <a:xfrm>
            <a:off x="457200" y="467358"/>
            <a:ext cx="11277600" cy="1278519"/>
          </a:xfrm>
        </p:spPr>
        <p:txBody>
          <a:bodyPr>
            <a:normAutofit/>
          </a:bodyPr>
          <a:lstStyle/>
          <a:p>
            <a:r>
              <a:rPr lang="en-US" b="1" dirty="0"/>
              <a:t>Mid-scale RI Context</a:t>
            </a:r>
            <a:br>
              <a:rPr lang="en-US" b="1" dirty="0"/>
            </a:br>
            <a:r>
              <a:rPr lang="en-US" sz="2400" b="1" dirty="0">
                <a:latin typeface="+mn-lt"/>
              </a:rPr>
              <a:t>Central Instrumentation and Infrastructure Implementation Programs</a:t>
            </a:r>
            <a:endParaRPr lang="en-US" sz="2400" b="1" dirty="0"/>
          </a:p>
        </p:txBody>
      </p:sp>
      <p:sp>
        <p:nvSpPr>
          <p:cNvPr id="3" name="Content Placeholder 2">
            <a:extLst>
              <a:ext uri="{FF2B5EF4-FFF2-40B4-BE49-F238E27FC236}">
                <a16:creationId xmlns:a16="http://schemas.microsoft.com/office/drawing/2014/main" id="{94E84C95-2373-459C-A4E5-4634A206A7FF}"/>
              </a:ext>
            </a:extLst>
          </p:cNvPr>
          <p:cNvSpPr>
            <a:spLocks noGrp="1"/>
          </p:cNvSpPr>
          <p:nvPr>
            <p:ph idx="1"/>
          </p:nvPr>
        </p:nvSpPr>
        <p:spPr/>
        <p:txBody>
          <a:bodyPr vert="horz" lIns="91440" tIns="45720" rIns="91440" bIns="45720" rtlCol="0" anchor="t">
            <a:normAutofit/>
          </a:bodyPr>
          <a:lstStyle/>
          <a:p>
            <a:pPr>
              <a:buFont typeface="Courier New" panose="02070309020205020404" pitchFamily="49" charset="0"/>
              <a:buChar char="o"/>
            </a:pPr>
            <a:endParaRPr lang="en-US"/>
          </a:p>
          <a:p>
            <a:pPr marL="0" indent="0">
              <a:buNone/>
            </a:pPr>
            <a:endParaRPr lang="en-US"/>
          </a:p>
        </p:txBody>
      </p:sp>
      <p:graphicFrame>
        <p:nvGraphicFramePr>
          <p:cNvPr id="5" name="Table 6">
            <a:extLst>
              <a:ext uri="{FF2B5EF4-FFF2-40B4-BE49-F238E27FC236}">
                <a16:creationId xmlns:a16="http://schemas.microsoft.com/office/drawing/2014/main" id="{DE372817-7F35-53DF-A86A-9E29D449DB82}"/>
              </a:ext>
            </a:extLst>
          </p:cNvPr>
          <p:cNvGraphicFramePr>
            <a:graphicFrameLocks/>
          </p:cNvGraphicFramePr>
          <p:nvPr/>
        </p:nvGraphicFramePr>
        <p:xfrm>
          <a:off x="838201" y="2906784"/>
          <a:ext cx="10515597" cy="2534920"/>
        </p:xfrm>
        <a:graphic>
          <a:graphicData uri="http://schemas.openxmlformats.org/drawingml/2006/table">
            <a:tbl>
              <a:tblPr firstRow="1" bandRow="1"/>
              <a:tblGrid>
                <a:gridCol w="765312">
                  <a:extLst>
                    <a:ext uri="{9D8B030D-6E8A-4147-A177-3AD203B41FA5}">
                      <a16:colId xmlns:a16="http://schemas.microsoft.com/office/drawing/2014/main" val="2982340321"/>
                    </a:ext>
                  </a:extLst>
                </a:gridCol>
                <a:gridCol w="7368210">
                  <a:extLst>
                    <a:ext uri="{9D8B030D-6E8A-4147-A177-3AD203B41FA5}">
                      <a16:colId xmlns:a16="http://schemas.microsoft.com/office/drawing/2014/main" val="424111396"/>
                    </a:ext>
                  </a:extLst>
                </a:gridCol>
                <a:gridCol w="2382075">
                  <a:extLst>
                    <a:ext uri="{9D8B030D-6E8A-4147-A177-3AD203B41FA5}">
                      <a16:colId xmlns:a16="http://schemas.microsoft.com/office/drawing/2014/main" val="2489423499"/>
                    </a:ext>
                  </a:extLst>
                </a:gridCol>
              </a:tblGrid>
              <a:tr h="273740">
                <a:tc gridSpan="3">
                  <a:txBody>
                    <a:bodyPr/>
                    <a:lstStyle/>
                    <a:p>
                      <a:r>
                        <a:rPr lang="en-US" sz="1600" dirty="0">
                          <a:solidFill>
                            <a:schemeClr val="tx1">
                              <a:lumMod val="65000"/>
                              <a:lumOff val="35000"/>
                            </a:schemeClr>
                          </a:solidFill>
                        </a:rPr>
                        <a:t>Funded by the R&amp;RA Account                                                                      Funded by the MREFC Account</a:t>
                      </a:r>
                    </a:p>
                  </a:txBody>
                  <a:tcPr/>
                </a:tc>
                <a:tc hMerge="1">
                  <a:txBody>
                    <a:bodyPr/>
                    <a:lstStyle/>
                    <a:p>
                      <a:endParaRPr lang="en-US"/>
                    </a:p>
                  </a:txBody>
                  <a:tcPr/>
                </a:tc>
                <a:tc hMerge="1">
                  <a:txBody>
                    <a:bodyPr/>
                    <a:lstStyle/>
                    <a:p>
                      <a:r>
                        <a:rPr lang="en-US"/>
                        <a:t>Funded by the MREFC Account</a:t>
                      </a:r>
                    </a:p>
                  </a:txBody>
                  <a:tcPr/>
                </a:tc>
                <a:extLst>
                  <a:ext uri="{0D108BD9-81ED-4DB2-BD59-A6C34878D82A}">
                    <a16:rowId xmlns:a16="http://schemas.microsoft.com/office/drawing/2014/main" val="2344353837"/>
                  </a:ext>
                </a:extLst>
              </a:tr>
              <a:tr h="370840">
                <a:tc gridSpan="3">
                  <a:txBody>
                    <a:bodyPr/>
                    <a:lstStyle/>
                    <a:p>
                      <a:r>
                        <a:rPr lang="en-US">
                          <a:solidFill>
                            <a:schemeClr val="tx1">
                              <a:lumMod val="65000"/>
                              <a:lumOff val="35000"/>
                            </a:schemeClr>
                          </a:solidFill>
                        </a:rPr>
                        <a:t>                     </a:t>
                      </a:r>
                      <a:r>
                        <a:rPr lang="en-US" b="1">
                          <a:solidFill>
                            <a:schemeClr val="tx1">
                              <a:lumMod val="65000"/>
                              <a:lumOff val="35000"/>
                            </a:schemeClr>
                          </a:solidFill>
                        </a:rPr>
                        <a:t>Mid-scale RI-1                                               Mid-scale RI-2</a:t>
                      </a:r>
                      <a:endParaRPr lang="en-US" b="1" dirty="0">
                        <a:solidFill>
                          <a:schemeClr val="tx1">
                            <a:lumMod val="65000"/>
                            <a:lumOff val="35000"/>
                          </a:schemeClr>
                        </a:solidFill>
                      </a:endParaRPr>
                    </a:p>
                  </a:txBody>
                  <a:tcPr>
                    <a:lnB w="12700" cmpd="sng">
                      <a:noFill/>
                      <a:prstDash val="soli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4419487"/>
                  </a:ext>
                </a:extLst>
              </a:tr>
              <a:tr h="370840">
                <a:tc>
                  <a:txBody>
                    <a:bodyPr/>
                    <a:lstStyle/>
                    <a:p>
                      <a:pPr algn="ctr"/>
                      <a:r>
                        <a:rPr lang="en-US" sz="1400" dirty="0">
                          <a:solidFill>
                            <a:schemeClr val="bg1"/>
                          </a:solidFill>
                        </a:rPr>
                        <a:t>Major Research Instrumentation (MRI)</a:t>
                      </a:r>
                    </a:p>
                  </a:txBody>
                  <a:tcPr vert="vert27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5699"/>
                    </a:solidFill>
                  </a:tcPr>
                </a:tc>
                <a:tc>
                  <a:txBody>
                    <a:bodyPr/>
                    <a:lstStyle/>
                    <a:p>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dirty="0">
                          <a:solidFill>
                            <a:schemeClr val="bg1"/>
                          </a:solidFill>
                        </a:rPr>
                        <a:t>Major Research Equipment and Facilities Construction Project (MREFC)</a:t>
                      </a: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5699"/>
                    </a:solidFill>
                  </a:tcPr>
                </a:tc>
                <a:extLst>
                  <a:ext uri="{0D108BD9-81ED-4DB2-BD59-A6C34878D82A}">
                    <a16:rowId xmlns:a16="http://schemas.microsoft.com/office/drawing/2014/main" val="2759178575"/>
                  </a:ext>
                </a:extLst>
              </a:tr>
              <a:tr h="333011">
                <a:tc>
                  <a:txBody>
                    <a:bodyPr/>
                    <a:lstStyle/>
                    <a:p>
                      <a:pPr algn="ctr"/>
                      <a:r>
                        <a:rPr lang="en-US" sz="1000" b="1">
                          <a:solidFill>
                            <a:schemeClr val="tx1">
                              <a:lumMod val="65000"/>
                              <a:lumOff val="35000"/>
                            </a:schemeClr>
                          </a:solidFill>
                        </a:rPr>
                        <a:t>Existing MRI Program</a:t>
                      </a:r>
                      <a:endParaRPr lang="en-US" sz="1000" b="1" dirty="0">
                        <a:solidFill>
                          <a:schemeClr val="tx1">
                            <a:lumMod val="65000"/>
                            <a:lumOff val="35000"/>
                          </a:schemeClr>
                        </a:solidFill>
                      </a:endParaRPr>
                    </a:p>
                  </a:txBody>
                  <a:tcPr vert="vert270">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solidFill>
                            <a:schemeClr val="tx1">
                              <a:lumMod val="65000"/>
                              <a:lumOff val="35000"/>
                            </a:schemeClr>
                          </a:solidFill>
                        </a:rPr>
                        <a:t>Existing MREFC Program</a:t>
                      </a:r>
                    </a:p>
                  </a:txBody>
                  <a:tcPr>
                    <a:lnL w="12700"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69411763"/>
                  </a:ext>
                </a:extLst>
              </a:tr>
            </a:tbl>
          </a:graphicData>
        </a:graphic>
      </p:graphicFrame>
      <p:grpSp>
        <p:nvGrpSpPr>
          <p:cNvPr id="6" name="Group 5">
            <a:extLst>
              <a:ext uri="{FF2B5EF4-FFF2-40B4-BE49-F238E27FC236}">
                <a16:creationId xmlns:a16="http://schemas.microsoft.com/office/drawing/2014/main" id="{5FF9D6D7-CD3B-BBC9-33A0-37408F22BA92}"/>
              </a:ext>
            </a:extLst>
          </p:cNvPr>
          <p:cNvGrpSpPr/>
          <p:nvPr/>
        </p:nvGrpSpPr>
        <p:grpSpPr>
          <a:xfrm>
            <a:off x="503583" y="2080591"/>
            <a:ext cx="10850217" cy="707336"/>
            <a:chOff x="503583" y="2080591"/>
            <a:chExt cx="10850217" cy="707336"/>
          </a:xfrm>
        </p:grpSpPr>
        <p:cxnSp>
          <p:nvCxnSpPr>
            <p:cNvPr id="7" name="Straight Arrow Connector 6">
              <a:extLst>
                <a:ext uri="{FF2B5EF4-FFF2-40B4-BE49-F238E27FC236}">
                  <a16:creationId xmlns:a16="http://schemas.microsoft.com/office/drawing/2014/main" id="{66E17364-E6D5-4B17-984C-AEEE54FB3D12}"/>
                </a:ext>
              </a:extLst>
            </p:cNvPr>
            <p:cNvCxnSpPr/>
            <p:nvPr/>
          </p:nvCxnSpPr>
          <p:spPr>
            <a:xfrm>
              <a:off x="838200" y="2660927"/>
              <a:ext cx="10515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D642FD-21D2-78C4-189A-F6E44809AC07}"/>
                </a:ext>
              </a:extLst>
            </p:cNvPr>
            <p:cNvCxnSpPr/>
            <p:nvPr/>
          </p:nvCxnSpPr>
          <p:spPr>
            <a:xfrm>
              <a:off x="838197" y="2533927"/>
              <a:ext cx="0"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B746B5-0165-AAEB-492F-3FCCCCD7562B}"/>
                </a:ext>
              </a:extLst>
            </p:cNvPr>
            <p:cNvCxnSpPr/>
            <p:nvPr/>
          </p:nvCxnSpPr>
          <p:spPr>
            <a:xfrm>
              <a:off x="1590257" y="2533927"/>
              <a:ext cx="0" cy="24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AB08EC-D537-895B-02E6-494EE4375B3F}"/>
                </a:ext>
              </a:extLst>
            </p:cNvPr>
            <p:cNvCxnSpPr>
              <a:cxnSpLocks/>
            </p:cNvCxnSpPr>
            <p:nvPr/>
          </p:nvCxnSpPr>
          <p:spPr>
            <a:xfrm>
              <a:off x="8978897" y="2508527"/>
              <a:ext cx="0" cy="279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E905EE0-6F8F-9407-A6ED-D923B319F11E}"/>
                </a:ext>
              </a:extLst>
            </p:cNvPr>
            <p:cNvSpPr txBox="1"/>
            <p:nvPr/>
          </p:nvSpPr>
          <p:spPr>
            <a:xfrm>
              <a:off x="503583" y="2080591"/>
              <a:ext cx="685799" cy="369332"/>
            </a:xfrm>
            <a:prstGeom prst="rect">
              <a:avLst/>
            </a:prstGeom>
            <a:noFill/>
          </p:spPr>
          <p:txBody>
            <a:bodyPr wrap="square" rtlCol="0">
              <a:spAutoFit/>
            </a:bodyPr>
            <a:lstStyle/>
            <a:p>
              <a:r>
                <a:rPr lang="en-US" b="1" dirty="0">
                  <a:solidFill>
                    <a:schemeClr val="tx1">
                      <a:lumMod val="65000"/>
                      <a:lumOff val="35000"/>
                    </a:schemeClr>
                  </a:solidFill>
                </a:rPr>
                <a:t>$0.0</a:t>
              </a:r>
            </a:p>
          </p:txBody>
        </p:sp>
        <p:sp>
          <p:nvSpPr>
            <p:cNvPr id="12" name="TextBox 11">
              <a:extLst>
                <a:ext uri="{FF2B5EF4-FFF2-40B4-BE49-F238E27FC236}">
                  <a16:creationId xmlns:a16="http://schemas.microsoft.com/office/drawing/2014/main" id="{78226207-6FDD-8C25-26F9-5CE1AE3A8C7B}"/>
                </a:ext>
              </a:extLst>
            </p:cNvPr>
            <p:cNvSpPr txBox="1"/>
            <p:nvPr/>
          </p:nvSpPr>
          <p:spPr>
            <a:xfrm>
              <a:off x="1326870" y="2109033"/>
              <a:ext cx="1503407" cy="369332"/>
            </a:xfrm>
            <a:prstGeom prst="rect">
              <a:avLst/>
            </a:prstGeom>
            <a:noFill/>
          </p:spPr>
          <p:txBody>
            <a:bodyPr wrap="square" rtlCol="0">
              <a:spAutoFit/>
            </a:bodyPr>
            <a:lstStyle/>
            <a:p>
              <a:r>
                <a:rPr lang="en-US" b="1">
                  <a:solidFill>
                    <a:schemeClr val="tx1">
                      <a:lumMod val="65000"/>
                      <a:lumOff val="35000"/>
                    </a:schemeClr>
                  </a:solidFill>
                </a:rPr>
                <a:t>$4.0 million</a:t>
              </a:r>
            </a:p>
          </p:txBody>
        </p:sp>
        <p:sp>
          <p:nvSpPr>
            <p:cNvPr id="13" name="TextBox 12">
              <a:extLst>
                <a:ext uri="{FF2B5EF4-FFF2-40B4-BE49-F238E27FC236}">
                  <a16:creationId xmlns:a16="http://schemas.microsoft.com/office/drawing/2014/main" id="{594E8391-F029-AA8C-1BBC-F535668ECA2C}"/>
                </a:ext>
              </a:extLst>
            </p:cNvPr>
            <p:cNvSpPr txBox="1"/>
            <p:nvPr/>
          </p:nvSpPr>
          <p:spPr>
            <a:xfrm>
              <a:off x="8610599" y="2080591"/>
              <a:ext cx="1785252" cy="369332"/>
            </a:xfrm>
            <a:prstGeom prst="rect">
              <a:avLst/>
            </a:prstGeom>
            <a:noFill/>
          </p:spPr>
          <p:txBody>
            <a:bodyPr wrap="square" rtlCol="0">
              <a:spAutoFit/>
            </a:bodyPr>
            <a:lstStyle/>
            <a:p>
              <a:r>
                <a:rPr lang="en-US" b="1">
                  <a:solidFill>
                    <a:schemeClr val="tx1">
                      <a:lumMod val="65000"/>
                      <a:lumOff val="35000"/>
                    </a:schemeClr>
                  </a:solidFill>
                </a:rPr>
                <a:t>$100.0 million</a:t>
              </a:r>
            </a:p>
          </p:txBody>
        </p:sp>
        <p:cxnSp>
          <p:nvCxnSpPr>
            <p:cNvPr id="14" name="Straight Connector 13">
              <a:extLst>
                <a:ext uri="{FF2B5EF4-FFF2-40B4-BE49-F238E27FC236}">
                  <a16:creationId xmlns:a16="http://schemas.microsoft.com/office/drawing/2014/main" id="{F37C52E7-3D9A-6B68-419F-7EF8E76E4E80}"/>
                </a:ext>
              </a:extLst>
            </p:cNvPr>
            <p:cNvCxnSpPr/>
            <p:nvPr/>
          </p:nvCxnSpPr>
          <p:spPr>
            <a:xfrm>
              <a:off x="3756990" y="2533927"/>
              <a:ext cx="0" cy="2413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E2FC16-207B-858E-16BD-9F60694A07E2}"/>
                </a:ext>
              </a:extLst>
            </p:cNvPr>
            <p:cNvSpPr txBox="1"/>
            <p:nvPr/>
          </p:nvSpPr>
          <p:spPr>
            <a:xfrm>
              <a:off x="3506854" y="2109033"/>
              <a:ext cx="1631195" cy="369332"/>
            </a:xfrm>
            <a:prstGeom prst="rect">
              <a:avLst/>
            </a:prstGeom>
            <a:noFill/>
          </p:spPr>
          <p:txBody>
            <a:bodyPr wrap="square" rtlCol="0">
              <a:spAutoFit/>
            </a:bodyPr>
            <a:lstStyle/>
            <a:p>
              <a:r>
                <a:rPr lang="en-US" b="1">
                  <a:solidFill>
                    <a:schemeClr val="tx1">
                      <a:lumMod val="65000"/>
                      <a:lumOff val="35000"/>
                    </a:schemeClr>
                  </a:solidFill>
                </a:rPr>
                <a:t>$20.0 million</a:t>
              </a:r>
            </a:p>
          </p:txBody>
        </p:sp>
      </p:grpSp>
      <p:cxnSp>
        <p:nvCxnSpPr>
          <p:cNvPr id="16" name="Straight Connector 15">
            <a:extLst>
              <a:ext uri="{FF2B5EF4-FFF2-40B4-BE49-F238E27FC236}">
                <a16:creationId xmlns:a16="http://schemas.microsoft.com/office/drawing/2014/main" id="{F4628402-5CAB-7636-09F2-F52EF51ECD30}"/>
              </a:ext>
            </a:extLst>
          </p:cNvPr>
          <p:cNvCxnSpPr>
            <a:cxnSpLocks/>
          </p:cNvCxnSpPr>
          <p:nvPr/>
        </p:nvCxnSpPr>
        <p:spPr>
          <a:xfrm>
            <a:off x="3756989" y="2906784"/>
            <a:ext cx="0" cy="706674"/>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5B130BD-DD53-EAE2-E2D1-BDE85DD68CC6}"/>
              </a:ext>
            </a:extLst>
          </p:cNvPr>
          <p:cNvSpPr/>
          <p:nvPr/>
        </p:nvSpPr>
        <p:spPr>
          <a:xfrm>
            <a:off x="1628079" y="3611176"/>
            <a:ext cx="2112175" cy="2185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2AF4677-F1B6-83AC-C730-B962F6C47184}"/>
              </a:ext>
            </a:extLst>
          </p:cNvPr>
          <p:cNvSpPr/>
          <p:nvPr/>
        </p:nvSpPr>
        <p:spPr>
          <a:xfrm>
            <a:off x="3773711" y="3611174"/>
            <a:ext cx="5175144" cy="2185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B27E97-1FB0-9775-907B-238A8E2B0870}"/>
              </a:ext>
            </a:extLst>
          </p:cNvPr>
          <p:cNvSpPr txBox="1"/>
          <p:nvPr/>
        </p:nvSpPr>
        <p:spPr>
          <a:xfrm>
            <a:off x="3651499" y="3851502"/>
            <a:ext cx="2863284" cy="369332"/>
          </a:xfrm>
          <a:prstGeom prst="rect">
            <a:avLst/>
          </a:prstGeom>
          <a:noFill/>
        </p:spPr>
        <p:txBody>
          <a:bodyPr wrap="none" rtlCol="0">
            <a:spAutoFit/>
          </a:bodyPr>
          <a:lstStyle/>
          <a:p>
            <a:r>
              <a:rPr lang="en-US" b="1" dirty="0">
                <a:solidFill>
                  <a:schemeClr val="tx1">
                    <a:lumMod val="65000"/>
                    <a:lumOff val="35000"/>
                  </a:schemeClr>
                </a:solidFill>
              </a:rPr>
              <a:t>NSF Mid-scale RI Bridge</a:t>
            </a:r>
          </a:p>
        </p:txBody>
      </p:sp>
      <p:sp>
        <p:nvSpPr>
          <p:cNvPr id="20" name="TextBox 19">
            <a:extLst>
              <a:ext uri="{FF2B5EF4-FFF2-40B4-BE49-F238E27FC236}">
                <a16:creationId xmlns:a16="http://schemas.microsoft.com/office/drawing/2014/main" id="{54F96120-39AA-5A14-18F3-3FE676AB7398}"/>
              </a:ext>
            </a:extLst>
          </p:cNvPr>
          <p:cNvSpPr txBox="1"/>
          <p:nvPr/>
        </p:nvSpPr>
        <p:spPr>
          <a:xfrm>
            <a:off x="2415502" y="3827174"/>
            <a:ext cx="537327" cy="461665"/>
          </a:xfrm>
          <a:prstGeom prst="rect">
            <a:avLst/>
          </a:prstGeom>
          <a:noFill/>
        </p:spPr>
        <p:txBody>
          <a:bodyPr wrap="none" rtlCol="0">
            <a:spAutoFit/>
          </a:bodyPr>
          <a:lstStyle/>
          <a:p>
            <a:r>
              <a:rPr lang="en-US" sz="2400" b="1" dirty="0">
                <a:solidFill>
                  <a:schemeClr val="accent5"/>
                </a:solidFill>
              </a:rPr>
              <a:t>22</a:t>
            </a:r>
          </a:p>
        </p:txBody>
      </p:sp>
      <p:sp>
        <p:nvSpPr>
          <p:cNvPr id="4" name="TextBox 3">
            <a:extLst>
              <a:ext uri="{FF2B5EF4-FFF2-40B4-BE49-F238E27FC236}">
                <a16:creationId xmlns:a16="http://schemas.microsoft.com/office/drawing/2014/main" id="{9AF8090A-DB1E-7169-2D6E-DC5DB66A8C59}"/>
              </a:ext>
            </a:extLst>
          </p:cNvPr>
          <p:cNvSpPr txBox="1"/>
          <p:nvPr/>
        </p:nvSpPr>
        <p:spPr>
          <a:xfrm>
            <a:off x="7213453" y="3851502"/>
            <a:ext cx="360996" cy="461665"/>
          </a:xfrm>
          <a:prstGeom prst="rect">
            <a:avLst/>
          </a:prstGeom>
          <a:noFill/>
        </p:spPr>
        <p:txBody>
          <a:bodyPr wrap="none" rtlCol="0">
            <a:spAutoFit/>
          </a:bodyPr>
          <a:lstStyle/>
          <a:p>
            <a:r>
              <a:rPr lang="en-US" sz="2400" b="1" dirty="0">
                <a:solidFill>
                  <a:schemeClr val="accent5"/>
                </a:solidFill>
              </a:rPr>
              <a:t>8</a:t>
            </a:r>
          </a:p>
        </p:txBody>
      </p:sp>
      <p:sp>
        <p:nvSpPr>
          <p:cNvPr id="21" name="Footer Placeholder 3">
            <a:extLst>
              <a:ext uri="{FF2B5EF4-FFF2-40B4-BE49-F238E27FC236}">
                <a16:creationId xmlns:a16="http://schemas.microsoft.com/office/drawing/2014/main" id="{BE16E8A4-99C1-74C7-DBEC-747E1A8497D8}"/>
              </a:ext>
            </a:extLst>
          </p:cNvPr>
          <p:cNvSpPr>
            <a:spLocks noGrp="1"/>
          </p:cNvSpPr>
          <p:nvPr>
            <p:ph type="ftr" sz="quarter" idx="11"/>
          </p:nvPr>
        </p:nvSpPr>
        <p:spPr>
          <a:xfrm>
            <a:off x="4038600" y="6356350"/>
            <a:ext cx="4114800" cy="365125"/>
          </a:xfrm>
        </p:spPr>
        <p:txBody>
          <a:bodyPr/>
          <a:lstStyle/>
          <a:p>
            <a:r>
              <a:rPr lang="en-US" dirty="0"/>
              <a:t>RIW 2023</a:t>
            </a:r>
          </a:p>
        </p:txBody>
      </p:sp>
    </p:spTree>
    <p:extLst>
      <p:ext uri="{BB962C8B-B14F-4D97-AF65-F5344CB8AC3E}">
        <p14:creationId xmlns:p14="http://schemas.microsoft.com/office/powerpoint/2010/main" val="26649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0ECA-09EB-73A0-F4BE-C80A3F7F3357}"/>
              </a:ext>
            </a:extLst>
          </p:cNvPr>
          <p:cNvSpPr>
            <a:spLocks noGrp="1"/>
          </p:cNvSpPr>
          <p:nvPr>
            <p:ph type="title"/>
          </p:nvPr>
        </p:nvSpPr>
        <p:spPr>
          <a:xfrm>
            <a:off x="2392680" y="5410587"/>
            <a:ext cx="8905581" cy="765673"/>
          </a:xfrm>
        </p:spPr>
        <p:txBody>
          <a:bodyPr>
            <a:normAutofit/>
          </a:bodyPr>
          <a:lstStyle/>
          <a:p>
            <a:r>
              <a:rPr lang="en-US" sz="4400" b="1" dirty="0">
                <a:solidFill>
                  <a:schemeClr val="accent1"/>
                </a:solidFill>
                <a:latin typeface="+mn-lt"/>
                <a:ea typeface="Open Sans" panose="020B0606030504020204" pitchFamily="34" charset="0"/>
                <a:cs typeface="Open Sans" panose="020B0606030504020204" pitchFamily="34" charset="0"/>
              </a:rPr>
              <a:t>Mid-scale RI Program Umbrella</a:t>
            </a:r>
            <a:endParaRPr lang="en-US" dirty="0"/>
          </a:p>
        </p:txBody>
      </p:sp>
      <p:sp>
        <p:nvSpPr>
          <p:cNvPr id="4" name="Slide Number Placeholder 3">
            <a:extLst>
              <a:ext uri="{FF2B5EF4-FFF2-40B4-BE49-F238E27FC236}">
                <a16:creationId xmlns:a16="http://schemas.microsoft.com/office/drawing/2014/main" id="{8B6D69B0-5C3D-A0BC-ABA5-ECA5F18E48E9}"/>
              </a:ext>
            </a:extLst>
          </p:cNvPr>
          <p:cNvSpPr>
            <a:spLocks noGrp="1"/>
          </p:cNvSpPr>
          <p:nvPr>
            <p:ph type="sldNum" sz="quarter" idx="12"/>
          </p:nvPr>
        </p:nvSpPr>
        <p:spPr/>
        <p:txBody>
          <a:bodyPr/>
          <a:lstStyle/>
          <a:p>
            <a:fld id="{4710E8EA-57F6-764C-8914-AEEABF058192}" type="slidenum">
              <a:rPr lang="en-US" smtClean="0"/>
              <a:pPr/>
              <a:t>5</a:t>
            </a:fld>
            <a:endParaRPr lang="en-US" dirty="0"/>
          </a:p>
        </p:txBody>
      </p:sp>
      <p:sp>
        <p:nvSpPr>
          <p:cNvPr id="11" name="Oval 10">
            <a:extLst>
              <a:ext uri="{FF2B5EF4-FFF2-40B4-BE49-F238E27FC236}">
                <a16:creationId xmlns:a16="http://schemas.microsoft.com/office/drawing/2014/main" id="{8D4DFDC0-54DF-DC8E-1C3D-65914D4DB710}"/>
              </a:ext>
            </a:extLst>
          </p:cNvPr>
          <p:cNvSpPr/>
          <p:nvPr/>
        </p:nvSpPr>
        <p:spPr>
          <a:xfrm>
            <a:off x="1528935" y="622257"/>
            <a:ext cx="9238664" cy="46551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0340561-33B3-4CAF-7D18-BBBD4F8E08A8}"/>
              </a:ext>
            </a:extLst>
          </p:cNvPr>
          <p:cNvSpPr/>
          <p:nvPr/>
        </p:nvSpPr>
        <p:spPr>
          <a:xfrm>
            <a:off x="5548627" y="698109"/>
            <a:ext cx="2400756" cy="239318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MSRI-1 Program</a:t>
            </a:r>
          </a:p>
          <a:p>
            <a:pPr algn="ctr"/>
            <a:r>
              <a:rPr lang="en-US" dirty="0">
                <a:solidFill>
                  <a:schemeClr val="tx1"/>
                </a:solidFill>
              </a:rPr>
              <a:t>Design &amp; Implementation</a:t>
            </a:r>
          </a:p>
          <a:p>
            <a:pPr algn="ctr"/>
            <a:r>
              <a:rPr lang="en-US" dirty="0">
                <a:solidFill>
                  <a:schemeClr val="tx1"/>
                </a:solidFill>
              </a:rPr>
              <a:t>(R&amp;RA)</a:t>
            </a:r>
          </a:p>
          <a:p>
            <a:pPr algn="ctr"/>
            <a:r>
              <a:rPr lang="en-US" dirty="0">
                <a:solidFill>
                  <a:schemeClr val="tx1"/>
                </a:solidFill>
              </a:rPr>
              <a:t>$400K-$20M</a:t>
            </a:r>
          </a:p>
        </p:txBody>
      </p:sp>
      <p:sp>
        <p:nvSpPr>
          <p:cNvPr id="13" name="Oval 12">
            <a:extLst>
              <a:ext uri="{FF2B5EF4-FFF2-40B4-BE49-F238E27FC236}">
                <a16:creationId xmlns:a16="http://schemas.microsoft.com/office/drawing/2014/main" id="{B9A5272B-D3AE-40F0-BE95-DECAD03430A0}"/>
              </a:ext>
            </a:extLst>
          </p:cNvPr>
          <p:cNvSpPr/>
          <p:nvPr/>
        </p:nvSpPr>
        <p:spPr>
          <a:xfrm>
            <a:off x="7792496" y="1580559"/>
            <a:ext cx="2734934" cy="2808193"/>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MSRI-2 Program</a:t>
            </a:r>
          </a:p>
          <a:p>
            <a:pPr algn="ctr"/>
            <a:r>
              <a:rPr lang="en-US" dirty="0">
                <a:solidFill>
                  <a:schemeClr val="tx1"/>
                </a:solidFill>
              </a:rPr>
              <a:t>Implementation</a:t>
            </a:r>
          </a:p>
          <a:p>
            <a:pPr algn="ctr"/>
            <a:r>
              <a:rPr lang="en-US" b="1" dirty="0">
                <a:solidFill>
                  <a:schemeClr val="tx1"/>
                </a:solidFill>
              </a:rPr>
              <a:t>(MREFC)</a:t>
            </a:r>
          </a:p>
          <a:p>
            <a:pPr algn="ctr"/>
            <a:r>
              <a:rPr lang="en-US" dirty="0">
                <a:solidFill>
                  <a:schemeClr val="tx1"/>
                </a:solidFill>
              </a:rPr>
              <a:t>$20-$100M</a:t>
            </a:r>
          </a:p>
        </p:txBody>
      </p:sp>
      <p:sp>
        <p:nvSpPr>
          <p:cNvPr id="14" name="Oval 13">
            <a:extLst>
              <a:ext uri="{FF2B5EF4-FFF2-40B4-BE49-F238E27FC236}">
                <a16:creationId xmlns:a16="http://schemas.microsoft.com/office/drawing/2014/main" id="{81323817-A8F8-DF0C-F4C0-76B30530B095}"/>
              </a:ext>
            </a:extLst>
          </p:cNvPr>
          <p:cNvSpPr/>
          <p:nvPr/>
        </p:nvSpPr>
        <p:spPr>
          <a:xfrm>
            <a:off x="6148267" y="3361344"/>
            <a:ext cx="1801116" cy="16220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Unsolicited Proposals</a:t>
            </a:r>
          </a:p>
          <a:p>
            <a:pPr algn="ctr"/>
            <a:r>
              <a:rPr lang="en-US" dirty="0"/>
              <a:t>(R&amp;RA)</a:t>
            </a:r>
          </a:p>
        </p:txBody>
      </p:sp>
      <p:sp>
        <p:nvSpPr>
          <p:cNvPr id="15" name="Oval 14">
            <a:extLst>
              <a:ext uri="{FF2B5EF4-FFF2-40B4-BE49-F238E27FC236}">
                <a16:creationId xmlns:a16="http://schemas.microsoft.com/office/drawing/2014/main" id="{531A9802-12A5-7239-D9DC-A420AC93B803}"/>
              </a:ext>
            </a:extLst>
          </p:cNvPr>
          <p:cNvSpPr/>
          <p:nvPr/>
        </p:nvSpPr>
        <p:spPr>
          <a:xfrm>
            <a:off x="3620815" y="2781008"/>
            <a:ext cx="2447778" cy="225083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AST MSIP </a:t>
            </a:r>
            <a:r>
              <a:rPr lang="en-US" dirty="0"/>
              <a:t>Program</a:t>
            </a:r>
          </a:p>
          <a:p>
            <a:pPr algn="ctr"/>
            <a:r>
              <a:rPr lang="en-US" dirty="0"/>
              <a:t>(R&amp;RA)</a:t>
            </a:r>
          </a:p>
        </p:txBody>
      </p:sp>
      <p:sp>
        <p:nvSpPr>
          <p:cNvPr id="16" name="Oval 15">
            <a:extLst>
              <a:ext uri="{FF2B5EF4-FFF2-40B4-BE49-F238E27FC236}">
                <a16:creationId xmlns:a16="http://schemas.microsoft.com/office/drawing/2014/main" id="{F37075CD-ADB8-9B5A-3143-0087E378637C}"/>
              </a:ext>
            </a:extLst>
          </p:cNvPr>
          <p:cNvSpPr/>
          <p:nvPr/>
        </p:nvSpPr>
        <p:spPr>
          <a:xfrm>
            <a:off x="3104798" y="954737"/>
            <a:ext cx="2377176" cy="1647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Program-driven Solicited</a:t>
            </a:r>
          </a:p>
          <a:p>
            <a:pPr algn="ctr"/>
            <a:r>
              <a:rPr lang="en-US" dirty="0"/>
              <a:t>(R&amp;RA)</a:t>
            </a:r>
          </a:p>
        </p:txBody>
      </p:sp>
      <p:sp>
        <p:nvSpPr>
          <p:cNvPr id="17" name="Oval 16">
            <a:extLst>
              <a:ext uri="{FF2B5EF4-FFF2-40B4-BE49-F238E27FC236}">
                <a16:creationId xmlns:a16="http://schemas.microsoft.com/office/drawing/2014/main" id="{53DFD10E-6A8B-305C-1F13-A7229EA95F85}"/>
              </a:ext>
            </a:extLst>
          </p:cNvPr>
          <p:cNvSpPr/>
          <p:nvPr/>
        </p:nvSpPr>
        <p:spPr>
          <a:xfrm>
            <a:off x="1664570" y="2185593"/>
            <a:ext cx="1983652" cy="193013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PHY I-IRP </a:t>
            </a:r>
            <a:r>
              <a:rPr lang="en-US" dirty="0">
                <a:solidFill>
                  <a:schemeClr val="tx1"/>
                </a:solidFill>
              </a:rPr>
              <a:t>Program</a:t>
            </a:r>
          </a:p>
          <a:p>
            <a:pPr algn="ctr"/>
            <a:r>
              <a:rPr lang="en-US" dirty="0">
                <a:solidFill>
                  <a:schemeClr val="tx1"/>
                </a:solidFill>
              </a:rPr>
              <a:t>(R&amp;RA)</a:t>
            </a:r>
          </a:p>
        </p:txBody>
      </p:sp>
      <p:sp>
        <p:nvSpPr>
          <p:cNvPr id="19" name="TextBox 18">
            <a:extLst>
              <a:ext uri="{FF2B5EF4-FFF2-40B4-BE49-F238E27FC236}">
                <a16:creationId xmlns:a16="http://schemas.microsoft.com/office/drawing/2014/main" id="{66D65B38-E6F6-9A18-4E0F-C57768D27C74}"/>
              </a:ext>
            </a:extLst>
          </p:cNvPr>
          <p:cNvSpPr txBox="1"/>
          <p:nvPr/>
        </p:nvSpPr>
        <p:spPr>
          <a:xfrm>
            <a:off x="7334787" y="1070775"/>
            <a:ext cx="2248674" cy="707886"/>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2000" b="1" dirty="0"/>
              <a:t>Centralized NSF Programs</a:t>
            </a:r>
          </a:p>
        </p:txBody>
      </p:sp>
      <p:sp>
        <p:nvSpPr>
          <p:cNvPr id="20" name="Callout: Up Arrow 19">
            <a:extLst>
              <a:ext uri="{FF2B5EF4-FFF2-40B4-BE49-F238E27FC236}">
                <a16:creationId xmlns:a16="http://schemas.microsoft.com/office/drawing/2014/main" id="{9B8C83FC-26F1-35A3-72C1-0F48ECAB3998}"/>
              </a:ext>
            </a:extLst>
          </p:cNvPr>
          <p:cNvSpPr/>
          <p:nvPr/>
        </p:nvSpPr>
        <p:spPr>
          <a:xfrm>
            <a:off x="8319194" y="4083819"/>
            <a:ext cx="1949466" cy="1229633"/>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Requires NSB Authorization</a:t>
            </a:r>
          </a:p>
        </p:txBody>
      </p:sp>
      <p:sp>
        <p:nvSpPr>
          <p:cNvPr id="3" name="Footer Placeholder 3">
            <a:extLst>
              <a:ext uri="{FF2B5EF4-FFF2-40B4-BE49-F238E27FC236}">
                <a16:creationId xmlns:a16="http://schemas.microsoft.com/office/drawing/2014/main" id="{E1F20CF6-7841-562E-8B39-14C4B6E47027}"/>
              </a:ext>
            </a:extLst>
          </p:cNvPr>
          <p:cNvSpPr>
            <a:spLocks noGrp="1"/>
          </p:cNvSpPr>
          <p:nvPr>
            <p:ph type="ftr" sz="quarter" idx="11"/>
          </p:nvPr>
        </p:nvSpPr>
        <p:spPr>
          <a:xfrm>
            <a:off x="4038600" y="6356350"/>
            <a:ext cx="4114800" cy="365125"/>
          </a:xfrm>
        </p:spPr>
        <p:txBody>
          <a:bodyPr/>
          <a:lstStyle/>
          <a:p>
            <a:r>
              <a:rPr lang="en-US" dirty="0"/>
              <a:t>RIW 2023</a:t>
            </a:r>
          </a:p>
        </p:txBody>
      </p:sp>
    </p:spTree>
    <p:extLst>
      <p:ext uri="{BB962C8B-B14F-4D97-AF65-F5344CB8AC3E}">
        <p14:creationId xmlns:p14="http://schemas.microsoft.com/office/powerpoint/2010/main" val="393405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00537-21B8-4443-9EB2-5BA4017A4695}"/>
              </a:ext>
            </a:extLst>
          </p:cNvPr>
          <p:cNvSpPr>
            <a:spLocks noGrp="1"/>
          </p:cNvSpPr>
          <p:nvPr>
            <p:ph type="sldNum" sz="quarter" idx="12"/>
          </p:nvPr>
        </p:nvSpPr>
        <p:spPr/>
        <p:txBody>
          <a:bodyPr/>
          <a:lstStyle/>
          <a:p>
            <a:pPr>
              <a:defRPr/>
            </a:pPr>
            <a:fld id="{0029BBFF-4DB7-4C5C-BEDE-404C36BE330F}" type="slidenum">
              <a:rPr lang="en-US" smtClean="0"/>
              <a:pPr>
                <a:defRPr/>
              </a:pPr>
              <a:t>6</a:t>
            </a:fld>
            <a:endParaRPr lang="en-US" dirty="0"/>
          </a:p>
        </p:txBody>
      </p:sp>
      <p:sp>
        <p:nvSpPr>
          <p:cNvPr id="4" name="TextBox 3">
            <a:extLst>
              <a:ext uri="{FF2B5EF4-FFF2-40B4-BE49-F238E27FC236}">
                <a16:creationId xmlns:a16="http://schemas.microsoft.com/office/drawing/2014/main" id="{EB95B1B4-28CC-424A-94FC-F8BC72C40C46}"/>
              </a:ext>
            </a:extLst>
          </p:cNvPr>
          <p:cNvSpPr txBox="1"/>
          <p:nvPr/>
        </p:nvSpPr>
        <p:spPr>
          <a:xfrm>
            <a:off x="539394" y="136525"/>
            <a:ext cx="10773645" cy="830997"/>
          </a:xfrm>
          <a:prstGeom prst="rect">
            <a:avLst/>
          </a:prstGeom>
          <a:noFill/>
        </p:spPr>
        <p:txBody>
          <a:bodyPr wrap="square" rtlCol="0">
            <a:spAutoFit/>
          </a:bodyPr>
          <a:lstStyle/>
          <a:p>
            <a:r>
              <a:rPr lang="en-US" sz="4800" b="1" dirty="0">
                <a:solidFill>
                  <a:schemeClr val="accent1"/>
                </a:solidFill>
              </a:rPr>
              <a:t>Major Facility vs. Mid-scale RI Oversight</a:t>
            </a:r>
          </a:p>
        </p:txBody>
      </p:sp>
      <p:graphicFrame>
        <p:nvGraphicFramePr>
          <p:cNvPr id="8" name="Table 8">
            <a:extLst>
              <a:ext uri="{FF2B5EF4-FFF2-40B4-BE49-F238E27FC236}">
                <a16:creationId xmlns:a16="http://schemas.microsoft.com/office/drawing/2014/main" id="{F1FE0315-DA45-DC7F-31B4-22DC46E39A0C}"/>
              </a:ext>
            </a:extLst>
          </p:cNvPr>
          <p:cNvGraphicFramePr>
            <a:graphicFrameLocks noGrp="1"/>
          </p:cNvGraphicFramePr>
          <p:nvPr/>
        </p:nvGraphicFramePr>
        <p:xfrm>
          <a:off x="680484" y="1233967"/>
          <a:ext cx="10047767" cy="2473960"/>
        </p:xfrm>
        <a:graphic>
          <a:graphicData uri="http://schemas.openxmlformats.org/drawingml/2006/table">
            <a:tbl>
              <a:tblPr firstRow="1" bandRow="1">
                <a:tableStyleId>{5C22544A-7EE6-4342-B048-85BDC9FD1C3A}</a:tableStyleId>
              </a:tblPr>
              <a:tblGrid>
                <a:gridCol w="1871330">
                  <a:extLst>
                    <a:ext uri="{9D8B030D-6E8A-4147-A177-3AD203B41FA5}">
                      <a16:colId xmlns:a16="http://schemas.microsoft.com/office/drawing/2014/main" val="2031719935"/>
                    </a:ext>
                  </a:extLst>
                </a:gridCol>
                <a:gridCol w="1892595">
                  <a:extLst>
                    <a:ext uri="{9D8B030D-6E8A-4147-A177-3AD203B41FA5}">
                      <a16:colId xmlns:a16="http://schemas.microsoft.com/office/drawing/2014/main" val="2755638765"/>
                    </a:ext>
                  </a:extLst>
                </a:gridCol>
                <a:gridCol w="3232298">
                  <a:extLst>
                    <a:ext uri="{9D8B030D-6E8A-4147-A177-3AD203B41FA5}">
                      <a16:colId xmlns:a16="http://schemas.microsoft.com/office/drawing/2014/main" val="1038070757"/>
                    </a:ext>
                  </a:extLst>
                </a:gridCol>
                <a:gridCol w="2200939">
                  <a:extLst>
                    <a:ext uri="{9D8B030D-6E8A-4147-A177-3AD203B41FA5}">
                      <a16:colId xmlns:a16="http://schemas.microsoft.com/office/drawing/2014/main" val="1794177405"/>
                    </a:ext>
                  </a:extLst>
                </a:gridCol>
                <a:gridCol w="850605">
                  <a:extLst>
                    <a:ext uri="{9D8B030D-6E8A-4147-A177-3AD203B41FA5}">
                      <a16:colId xmlns:a16="http://schemas.microsoft.com/office/drawing/2014/main" val="3523006023"/>
                    </a:ext>
                  </a:extLst>
                </a:gridCol>
              </a:tblGrid>
              <a:tr h="370840">
                <a:tc>
                  <a:txBody>
                    <a:bodyPr/>
                    <a:lstStyle/>
                    <a:p>
                      <a:endParaRPr lang="en-US" dirty="0"/>
                    </a:p>
                  </a:txBody>
                  <a:tcPr/>
                </a:tc>
                <a:tc>
                  <a:txBody>
                    <a:bodyPr/>
                    <a:lstStyle/>
                    <a:p>
                      <a:pPr algn="ctr"/>
                      <a:r>
                        <a:rPr lang="en-US" dirty="0"/>
                        <a:t>RIG</a:t>
                      </a:r>
                    </a:p>
                  </a:txBody>
                  <a:tcPr/>
                </a:tc>
                <a:tc>
                  <a:txBody>
                    <a:bodyPr/>
                    <a:lstStyle/>
                    <a:p>
                      <a:pPr algn="ctr"/>
                      <a:r>
                        <a:rPr lang="en-US" dirty="0"/>
                        <a:t>Life-cycle </a:t>
                      </a:r>
                    </a:p>
                  </a:txBody>
                  <a:tcPr/>
                </a:tc>
                <a:tc>
                  <a:txBody>
                    <a:bodyPr/>
                    <a:lstStyle/>
                    <a:p>
                      <a:pPr algn="ctr"/>
                      <a:r>
                        <a:rPr lang="en-US" dirty="0"/>
                        <a:t>Stage-gate Reviews</a:t>
                      </a:r>
                    </a:p>
                  </a:txBody>
                  <a:tcPr/>
                </a:tc>
                <a:tc>
                  <a:txBody>
                    <a:bodyPr/>
                    <a:lstStyle/>
                    <a:p>
                      <a:pPr algn="ctr"/>
                      <a:r>
                        <a:rPr lang="en-US" dirty="0"/>
                        <a:t>NCOP</a:t>
                      </a:r>
                    </a:p>
                  </a:txBody>
                  <a:tcPr/>
                </a:tc>
                <a:extLst>
                  <a:ext uri="{0D108BD9-81ED-4DB2-BD59-A6C34878D82A}">
                    <a16:rowId xmlns:a16="http://schemas.microsoft.com/office/drawing/2014/main" val="3960807119"/>
                  </a:ext>
                </a:extLst>
              </a:tr>
              <a:tr h="370840">
                <a:tc>
                  <a:txBody>
                    <a:bodyPr/>
                    <a:lstStyle/>
                    <a:p>
                      <a:r>
                        <a:rPr lang="en-US" dirty="0"/>
                        <a:t>Major Facilities</a:t>
                      </a:r>
                    </a:p>
                  </a:txBody>
                  <a:tcPr/>
                </a:tc>
                <a:tc>
                  <a:txBody>
                    <a:bodyPr/>
                    <a:lstStyle/>
                    <a:p>
                      <a:r>
                        <a:rPr lang="en-US" dirty="0"/>
                        <a:t>All Sections</a:t>
                      </a:r>
                    </a:p>
                  </a:txBody>
                  <a:tcPr/>
                </a:tc>
                <a:tc>
                  <a:txBody>
                    <a:bodyPr/>
                    <a:lstStyle/>
                    <a:p>
                      <a:r>
                        <a:rPr lang="en-US" dirty="0"/>
                        <a:t>Development, Design, Construction, Operations, Disposition </a:t>
                      </a:r>
                      <a:r>
                        <a:rPr lang="en-US" b="1" dirty="0"/>
                        <a:t>Stages</a:t>
                      </a:r>
                    </a:p>
                  </a:txBody>
                  <a:tcPr/>
                </a:tc>
                <a:tc>
                  <a:txBody>
                    <a:bodyPr/>
                    <a:lstStyle/>
                    <a:p>
                      <a:pPr algn="ctr"/>
                      <a:r>
                        <a:rPr lang="en-US" b="1" dirty="0">
                          <a:solidFill>
                            <a:srgbClr val="0033CC"/>
                          </a:solidFill>
                        </a:rPr>
                        <a:t>YES</a:t>
                      </a:r>
                    </a:p>
                    <a:p>
                      <a:pPr algn="ctr"/>
                      <a:r>
                        <a:rPr lang="en-US" dirty="0"/>
                        <a:t>(CDR, PDR, FDR)</a:t>
                      </a:r>
                    </a:p>
                  </a:txBody>
                  <a:tcPr/>
                </a:tc>
                <a:tc>
                  <a:txBody>
                    <a:bodyPr/>
                    <a:lstStyle/>
                    <a:p>
                      <a:pPr algn="ctr"/>
                      <a:r>
                        <a:rPr lang="en-US" b="1" dirty="0">
                          <a:solidFill>
                            <a:srgbClr val="0033CC"/>
                          </a:solidFill>
                        </a:rPr>
                        <a:t>YES</a:t>
                      </a:r>
                    </a:p>
                  </a:txBody>
                  <a:tcPr/>
                </a:tc>
                <a:extLst>
                  <a:ext uri="{0D108BD9-81ED-4DB2-BD59-A6C34878D82A}">
                    <a16:rowId xmlns:a16="http://schemas.microsoft.com/office/drawing/2014/main" val="2791289278"/>
                  </a:ext>
                </a:extLst>
              </a:tr>
              <a:tr h="370840">
                <a:tc>
                  <a:txBody>
                    <a:bodyPr/>
                    <a:lstStyle/>
                    <a:p>
                      <a:r>
                        <a:rPr lang="en-US" dirty="0"/>
                        <a:t>Mid-scale RI</a:t>
                      </a:r>
                    </a:p>
                  </a:txBody>
                  <a:tcPr/>
                </a:tc>
                <a:tc>
                  <a:txBody>
                    <a:bodyPr/>
                    <a:lstStyle/>
                    <a:p>
                      <a:r>
                        <a:rPr lang="en-US" b="1" dirty="0"/>
                        <a:t>Section 5</a:t>
                      </a:r>
                    </a:p>
                    <a:p>
                      <a:r>
                        <a:rPr lang="en-US" dirty="0"/>
                        <a:t>(Other sections as appropriate)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development, design, </a:t>
                      </a:r>
                      <a:r>
                        <a:rPr lang="en-US" b="1" dirty="0"/>
                        <a:t>implementation, </a:t>
                      </a:r>
                      <a:r>
                        <a:rPr lang="en-US" dirty="0"/>
                        <a:t>operations, disposition</a:t>
                      </a:r>
                    </a:p>
                    <a:p>
                      <a:endParaRPr lang="en-US" b="1" dirty="0"/>
                    </a:p>
                  </a:txBody>
                  <a:tcPr/>
                </a:tc>
                <a:tc>
                  <a:txBody>
                    <a:bodyPr/>
                    <a:lstStyle/>
                    <a:p>
                      <a:pPr algn="ctr"/>
                      <a:r>
                        <a:rPr lang="en-US" b="1" dirty="0">
                          <a:solidFill>
                            <a:srgbClr val="0033CC"/>
                          </a:solidFill>
                        </a:rPr>
                        <a:t>NO</a:t>
                      </a:r>
                    </a:p>
                    <a:p>
                      <a:pPr algn="ctr"/>
                      <a:r>
                        <a:rPr lang="en-US" dirty="0"/>
                        <a:t>Mid-scale RI Track 2 “FDR-like Review”</a:t>
                      </a:r>
                    </a:p>
                    <a:p>
                      <a:endParaRPr lang="en-US" dirty="0"/>
                    </a:p>
                  </a:txBody>
                  <a:tcPr/>
                </a:tc>
                <a:tc>
                  <a:txBody>
                    <a:bodyPr/>
                    <a:lstStyle/>
                    <a:p>
                      <a:pPr algn="ctr"/>
                      <a:r>
                        <a:rPr lang="en-US" b="1" dirty="0">
                          <a:solidFill>
                            <a:srgbClr val="0033CC"/>
                          </a:solidFill>
                        </a:rPr>
                        <a:t>NO</a:t>
                      </a:r>
                    </a:p>
                  </a:txBody>
                  <a:tcPr/>
                </a:tc>
                <a:extLst>
                  <a:ext uri="{0D108BD9-81ED-4DB2-BD59-A6C34878D82A}">
                    <a16:rowId xmlns:a16="http://schemas.microsoft.com/office/drawing/2014/main" val="389618032"/>
                  </a:ext>
                </a:extLst>
              </a:tr>
            </a:tbl>
          </a:graphicData>
        </a:graphic>
      </p:graphicFrame>
      <p:sp>
        <p:nvSpPr>
          <p:cNvPr id="2" name="TextBox 1">
            <a:extLst>
              <a:ext uri="{FF2B5EF4-FFF2-40B4-BE49-F238E27FC236}">
                <a16:creationId xmlns:a16="http://schemas.microsoft.com/office/drawing/2014/main" id="{164ED1EF-A2D6-0068-C68D-25CFC6445EFF}"/>
              </a:ext>
            </a:extLst>
          </p:cNvPr>
          <p:cNvSpPr txBox="1"/>
          <p:nvPr/>
        </p:nvSpPr>
        <p:spPr>
          <a:xfrm>
            <a:off x="767378" y="3871263"/>
            <a:ext cx="10545661" cy="1323439"/>
          </a:xfrm>
          <a:prstGeom prst="rect">
            <a:avLst/>
          </a:prstGeom>
          <a:noFill/>
        </p:spPr>
        <p:txBody>
          <a:bodyPr wrap="square" rtlCol="0">
            <a:spAutoFit/>
          </a:bodyPr>
          <a:lstStyle/>
          <a:p>
            <a:r>
              <a:rPr lang="en-US" sz="2000" b="1" dirty="0">
                <a:solidFill>
                  <a:srgbClr val="0033CC"/>
                </a:solidFill>
              </a:rPr>
              <a:t>No Cost Overrun Policy (NCOP): </a:t>
            </a:r>
            <a:r>
              <a:rPr lang="en-US" sz="2000" dirty="0"/>
              <a:t>“….</a:t>
            </a:r>
            <a:r>
              <a:rPr lang="en-US" sz="2000" b="0" i="1" u="none" strike="noStrike" baseline="0" dirty="0">
                <a:solidFill>
                  <a:srgbClr val="000000"/>
                </a:solidFill>
              </a:rPr>
              <a:t>require[s] that the cost estimate developed at the </a:t>
            </a:r>
            <a:r>
              <a:rPr lang="en-US" sz="2000" b="1" i="1" u="none" strike="noStrike" baseline="0" dirty="0">
                <a:solidFill>
                  <a:srgbClr val="0033CC"/>
                </a:solidFill>
              </a:rPr>
              <a:t>Preliminary Design Stage</a:t>
            </a:r>
            <a:r>
              <a:rPr lang="en-US" sz="2000" b="0" i="1" u="none" strike="noStrike" baseline="0" dirty="0">
                <a:solidFill>
                  <a:srgbClr val="000000"/>
                </a:solidFill>
              </a:rPr>
              <a:t> have adequate contingency to cover all foreseeable risks, and that any cost increases not covered by contingency be accommodated by reductions in scope. …NSF will identify potential mechanisms for offsetting any cost increases in accordance with this policy.” </a:t>
            </a:r>
            <a:r>
              <a:rPr lang="en-US" sz="2000" dirty="0"/>
              <a:t>  </a:t>
            </a:r>
          </a:p>
        </p:txBody>
      </p:sp>
      <p:sp>
        <p:nvSpPr>
          <p:cNvPr id="6" name="Arrow: Curved Left 5">
            <a:extLst>
              <a:ext uri="{FF2B5EF4-FFF2-40B4-BE49-F238E27FC236}">
                <a16:creationId xmlns:a16="http://schemas.microsoft.com/office/drawing/2014/main" id="{6B10B018-6FD3-83E5-0725-1B97D1FB910E}"/>
              </a:ext>
            </a:extLst>
          </p:cNvPr>
          <p:cNvSpPr/>
          <p:nvPr/>
        </p:nvSpPr>
        <p:spPr>
          <a:xfrm rot="19523762">
            <a:off x="9808138" y="1991984"/>
            <a:ext cx="1337892" cy="1989507"/>
          </a:xfrm>
          <a:prstGeom prst="curvedLeftArrow">
            <a:avLst>
              <a:gd name="adj1" fmla="val 25000"/>
              <a:gd name="adj2" fmla="val 4744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ooter Placeholder 3">
            <a:extLst>
              <a:ext uri="{FF2B5EF4-FFF2-40B4-BE49-F238E27FC236}">
                <a16:creationId xmlns:a16="http://schemas.microsoft.com/office/drawing/2014/main" id="{5A84D839-0031-C70D-EB14-00374E98BBB5}"/>
              </a:ext>
            </a:extLst>
          </p:cNvPr>
          <p:cNvSpPr>
            <a:spLocks noGrp="1"/>
          </p:cNvSpPr>
          <p:nvPr>
            <p:ph type="ftr" sz="quarter" idx="11"/>
          </p:nvPr>
        </p:nvSpPr>
        <p:spPr>
          <a:xfrm>
            <a:off x="4038600" y="6356350"/>
            <a:ext cx="4114800" cy="365125"/>
          </a:xfrm>
        </p:spPr>
        <p:txBody>
          <a:bodyPr/>
          <a:lstStyle/>
          <a:p>
            <a:r>
              <a:rPr lang="en-US" dirty="0">
                <a:solidFill>
                  <a:schemeClr val="bg1"/>
                </a:solidFill>
              </a:rPr>
              <a:t>RIW 2023</a:t>
            </a:r>
          </a:p>
        </p:txBody>
      </p:sp>
    </p:spTree>
    <p:extLst>
      <p:ext uri="{BB962C8B-B14F-4D97-AF65-F5344CB8AC3E}">
        <p14:creationId xmlns:p14="http://schemas.microsoft.com/office/powerpoint/2010/main" val="307766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0DAE-6A57-436C-A61C-2F60D3327C35}"/>
              </a:ext>
            </a:extLst>
          </p:cNvPr>
          <p:cNvSpPr>
            <a:spLocks noGrp="1"/>
          </p:cNvSpPr>
          <p:nvPr>
            <p:ph type="title"/>
          </p:nvPr>
        </p:nvSpPr>
        <p:spPr>
          <a:xfrm>
            <a:off x="1255386" y="264779"/>
            <a:ext cx="9137633" cy="693792"/>
          </a:xfrm>
        </p:spPr>
        <p:txBody>
          <a:bodyPr>
            <a:normAutofit fontScale="90000"/>
          </a:bodyPr>
          <a:lstStyle/>
          <a:p>
            <a:pPr algn="ctr"/>
            <a:r>
              <a:rPr lang="en-US" b="1" dirty="0"/>
              <a:t>Program Management and Award Oversight</a:t>
            </a:r>
            <a:br>
              <a:rPr lang="en-US" b="1" dirty="0"/>
            </a:br>
            <a:r>
              <a:rPr lang="en-US" sz="3100" b="1" dirty="0"/>
              <a:t>Programmatic Working Groups</a:t>
            </a:r>
          </a:p>
        </p:txBody>
      </p:sp>
      <p:sp>
        <p:nvSpPr>
          <p:cNvPr id="5" name="Slide Number Placeholder 4">
            <a:extLst>
              <a:ext uri="{FF2B5EF4-FFF2-40B4-BE49-F238E27FC236}">
                <a16:creationId xmlns:a16="http://schemas.microsoft.com/office/drawing/2014/main" id="{A85A7569-8462-4BAF-9AC4-456BA9DE362F}"/>
              </a:ext>
            </a:extLst>
          </p:cNvPr>
          <p:cNvSpPr>
            <a:spLocks noGrp="1"/>
          </p:cNvSpPr>
          <p:nvPr>
            <p:ph type="sldNum" sz="quarter" idx="12"/>
          </p:nvPr>
        </p:nvSpPr>
        <p:spPr/>
        <p:txBody>
          <a:bodyPr/>
          <a:lstStyle/>
          <a:p>
            <a:fld id="{01B73E8E-2F62-4A31-8FEB-638AF3B58F79}" type="slidenum">
              <a:rPr lang="en-US" smtClean="0"/>
              <a:pPr/>
              <a:t>7</a:t>
            </a:fld>
            <a:endParaRPr lang="en-US"/>
          </a:p>
        </p:txBody>
      </p:sp>
      <p:sp>
        <p:nvSpPr>
          <p:cNvPr id="6" name="Content Placeholder 2">
            <a:extLst>
              <a:ext uri="{FF2B5EF4-FFF2-40B4-BE49-F238E27FC236}">
                <a16:creationId xmlns:a16="http://schemas.microsoft.com/office/drawing/2014/main" id="{A1FC096F-7D64-4D8A-937D-67C69AF0E619}"/>
              </a:ext>
            </a:extLst>
          </p:cNvPr>
          <p:cNvSpPr txBox="1">
            <a:spLocks/>
          </p:cNvSpPr>
          <p:nvPr/>
        </p:nvSpPr>
        <p:spPr>
          <a:xfrm>
            <a:off x="6421063" y="1699100"/>
            <a:ext cx="5208229" cy="340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SzPct val="9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SzPct val="90000"/>
              <a:buFont typeface="Wingdings" panose="05000000000000000000" pitchFamily="2" charset="2"/>
              <a:buChar char="q"/>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SzPct val="105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Sridhar Raghavachari, </a:t>
            </a:r>
            <a:r>
              <a:rPr lang="en-US" sz="2000" dirty="0">
                <a:solidFill>
                  <a:srgbClr val="0070C0"/>
                </a:solidFill>
              </a:rPr>
              <a:t>BIO</a:t>
            </a:r>
            <a:r>
              <a:rPr lang="en-US" sz="2000" dirty="0"/>
              <a:t>, </a:t>
            </a:r>
            <a:r>
              <a:rPr lang="en-US" sz="2000" dirty="0">
                <a:hlinkClick r:id="rId2"/>
              </a:rPr>
              <a:t>sraghava@nsf.gov</a:t>
            </a:r>
            <a:r>
              <a:rPr lang="en-US" sz="2000" dirty="0"/>
              <a:t> </a:t>
            </a:r>
          </a:p>
          <a:p>
            <a:r>
              <a:rPr lang="en-US" sz="2000" dirty="0"/>
              <a:t>Andrey </a:t>
            </a:r>
            <a:r>
              <a:rPr lang="en-US" sz="2000" dirty="0" err="1"/>
              <a:t>Kanaev</a:t>
            </a:r>
            <a:r>
              <a:rPr lang="en-US" sz="2000" dirty="0"/>
              <a:t>,</a:t>
            </a:r>
            <a:r>
              <a:rPr lang="en-US" sz="2000" dirty="0">
                <a:solidFill>
                  <a:srgbClr val="0070C0"/>
                </a:solidFill>
              </a:rPr>
              <a:t> CISE</a:t>
            </a:r>
            <a:r>
              <a:rPr lang="en-US" sz="2000" dirty="0"/>
              <a:t>, </a:t>
            </a:r>
            <a:r>
              <a:rPr lang="en-US" sz="2000" dirty="0">
                <a:hlinkClick r:id="rId3"/>
              </a:rPr>
              <a:t>akanaev@nsf.gov</a:t>
            </a:r>
            <a:r>
              <a:rPr lang="en-US" sz="2000" dirty="0"/>
              <a:t> </a:t>
            </a:r>
          </a:p>
          <a:p>
            <a:r>
              <a:rPr lang="en-US" sz="2000" dirty="0"/>
              <a:t>Lee L. Zia, </a:t>
            </a:r>
            <a:r>
              <a:rPr lang="en-US" sz="2000" dirty="0">
                <a:solidFill>
                  <a:srgbClr val="0070C0"/>
                </a:solidFill>
              </a:rPr>
              <a:t>EDU</a:t>
            </a:r>
            <a:r>
              <a:rPr lang="en-US" sz="2000" dirty="0"/>
              <a:t>, </a:t>
            </a:r>
            <a:r>
              <a:rPr lang="en-US" sz="2000" dirty="0">
                <a:hlinkClick r:id="rId4"/>
              </a:rPr>
              <a:t>lzia@nsf.gov</a:t>
            </a:r>
            <a:r>
              <a:rPr lang="en-US" sz="2000" dirty="0"/>
              <a:t> </a:t>
            </a:r>
          </a:p>
          <a:p>
            <a:r>
              <a:rPr lang="en-US" sz="2000" dirty="0"/>
              <a:t>Joy M. Pauschke, </a:t>
            </a:r>
            <a:r>
              <a:rPr lang="en-US" sz="2000" dirty="0">
                <a:solidFill>
                  <a:srgbClr val="0070C0"/>
                </a:solidFill>
              </a:rPr>
              <a:t>ENG</a:t>
            </a:r>
            <a:r>
              <a:rPr lang="en-US" sz="2000" dirty="0"/>
              <a:t>, </a:t>
            </a:r>
            <a:r>
              <a:rPr lang="en-US" sz="2000" dirty="0">
                <a:hlinkClick r:id="rId5"/>
              </a:rPr>
              <a:t>jpauschk@nsf.gov</a:t>
            </a:r>
            <a:r>
              <a:rPr lang="en-US" sz="2000" dirty="0"/>
              <a:t> </a:t>
            </a:r>
          </a:p>
          <a:p>
            <a:r>
              <a:rPr lang="en-US" sz="2000" dirty="0"/>
              <a:t>Margaret Benoit, </a:t>
            </a:r>
            <a:r>
              <a:rPr lang="en-US" sz="2000" dirty="0">
                <a:solidFill>
                  <a:srgbClr val="0070C0"/>
                </a:solidFill>
              </a:rPr>
              <a:t>GEO</a:t>
            </a:r>
            <a:r>
              <a:rPr lang="en-US" sz="2000" dirty="0"/>
              <a:t>, </a:t>
            </a:r>
            <a:r>
              <a:rPr lang="en-US" sz="2000" dirty="0">
                <a:hlinkClick r:id="rId6"/>
              </a:rPr>
              <a:t>mbenoit@nsf.gov</a:t>
            </a:r>
            <a:r>
              <a:rPr lang="en-US" sz="2000" dirty="0"/>
              <a:t> </a:t>
            </a:r>
          </a:p>
          <a:p>
            <a:r>
              <a:rPr lang="en-US" sz="2000" dirty="0"/>
              <a:t>Jonathan Friedman, </a:t>
            </a:r>
            <a:r>
              <a:rPr lang="en-US" sz="2000" dirty="0">
                <a:solidFill>
                  <a:srgbClr val="0070C0"/>
                </a:solidFill>
              </a:rPr>
              <a:t>OIA</a:t>
            </a:r>
            <a:r>
              <a:rPr lang="en-US" sz="2000" dirty="0"/>
              <a:t>, </a:t>
            </a:r>
            <a:r>
              <a:rPr lang="en-US" sz="2000" dirty="0">
                <a:hlinkClick r:id="rId7"/>
              </a:rPr>
              <a:t>jfriedma@nsf.gov</a:t>
            </a:r>
            <a:endParaRPr lang="en-US" sz="2000" dirty="0"/>
          </a:p>
          <a:p>
            <a:r>
              <a:rPr lang="en-US" sz="2000" dirty="0"/>
              <a:t>Allena K. Opper, </a:t>
            </a:r>
            <a:r>
              <a:rPr lang="en-US" sz="2000" dirty="0">
                <a:solidFill>
                  <a:srgbClr val="0070C0"/>
                </a:solidFill>
              </a:rPr>
              <a:t>MPS</a:t>
            </a:r>
            <a:r>
              <a:rPr lang="en-US" sz="2000" dirty="0"/>
              <a:t>, </a:t>
            </a:r>
            <a:r>
              <a:rPr lang="en-US" sz="2000" dirty="0">
                <a:hlinkClick r:id="rId8"/>
              </a:rPr>
              <a:t>aopper@nsf.gov</a:t>
            </a:r>
            <a:r>
              <a:rPr lang="en-US" sz="2000" dirty="0"/>
              <a:t> </a:t>
            </a:r>
          </a:p>
          <a:p>
            <a:r>
              <a:rPr lang="en-US" sz="2000" dirty="0"/>
              <a:t>Joseph Whitmeyer, </a:t>
            </a:r>
            <a:r>
              <a:rPr lang="en-US" sz="2000" dirty="0">
                <a:solidFill>
                  <a:srgbClr val="0070C0"/>
                </a:solidFill>
              </a:rPr>
              <a:t>SBE</a:t>
            </a:r>
            <a:r>
              <a:rPr lang="en-US" sz="2000" dirty="0"/>
              <a:t>, </a:t>
            </a:r>
            <a:r>
              <a:rPr lang="en-US" sz="2000" dirty="0">
                <a:hlinkClick r:id="rId9"/>
              </a:rPr>
              <a:t>jwhitmey@nsf.gov</a:t>
            </a:r>
            <a:endParaRPr lang="en-US" sz="2000" dirty="0"/>
          </a:p>
        </p:txBody>
      </p:sp>
      <p:sp>
        <p:nvSpPr>
          <p:cNvPr id="3" name="Footer Placeholder 3">
            <a:extLst>
              <a:ext uri="{FF2B5EF4-FFF2-40B4-BE49-F238E27FC236}">
                <a16:creationId xmlns:a16="http://schemas.microsoft.com/office/drawing/2014/main" id="{1971AB07-8074-4073-A311-1C7C16C37B56}"/>
              </a:ext>
            </a:extLst>
          </p:cNvPr>
          <p:cNvSpPr>
            <a:spLocks noGrp="1"/>
          </p:cNvSpPr>
          <p:nvPr>
            <p:ph type="ftr" sz="quarter" idx="11"/>
          </p:nvPr>
        </p:nvSpPr>
        <p:spPr>
          <a:xfrm>
            <a:off x="4038600" y="6356350"/>
            <a:ext cx="4114800" cy="365125"/>
          </a:xfrm>
        </p:spPr>
        <p:txBody>
          <a:bodyPr/>
          <a:lstStyle/>
          <a:p>
            <a:r>
              <a:rPr lang="en-US" dirty="0"/>
              <a:t>RIW 2023</a:t>
            </a:r>
          </a:p>
        </p:txBody>
      </p:sp>
      <p:sp>
        <p:nvSpPr>
          <p:cNvPr id="7" name="Content Placeholder 2">
            <a:extLst>
              <a:ext uri="{FF2B5EF4-FFF2-40B4-BE49-F238E27FC236}">
                <a16:creationId xmlns:a16="http://schemas.microsoft.com/office/drawing/2014/main" id="{1D9090CC-C759-056C-B2C8-9D668B504096}"/>
              </a:ext>
            </a:extLst>
          </p:cNvPr>
          <p:cNvSpPr txBox="1">
            <a:spLocks/>
          </p:cNvSpPr>
          <p:nvPr/>
        </p:nvSpPr>
        <p:spPr>
          <a:xfrm>
            <a:off x="562708" y="1670419"/>
            <a:ext cx="5533292" cy="44981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C0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C000"/>
              </a:buClr>
              <a:buSzPct val="9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C000"/>
              </a:buClr>
              <a:buSzPct val="90000"/>
              <a:buFont typeface="Wingdings" panose="05000000000000000000" pitchFamily="2" charset="2"/>
              <a:buChar char="q"/>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C000"/>
              </a:buClr>
              <a:buSzPct val="105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C000"/>
              </a:buClr>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Sridhar Raghavachari, </a:t>
            </a:r>
            <a:r>
              <a:rPr lang="en-US" sz="2000" dirty="0">
                <a:solidFill>
                  <a:srgbClr val="0070C0"/>
                </a:solidFill>
              </a:rPr>
              <a:t>BIO</a:t>
            </a:r>
            <a:r>
              <a:rPr lang="en-US" sz="2000" dirty="0"/>
              <a:t>, </a:t>
            </a:r>
            <a:r>
              <a:rPr lang="en-US" sz="2000" dirty="0">
                <a:hlinkClick r:id="rId2"/>
              </a:rPr>
              <a:t>sraghava@nsf.gov</a:t>
            </a:r>
            <a:r>
              <a:rPr lang="en-US" sz="2000" dirty="0"/>
              <a:t> </a:t>
            </a:r>
          </a:p>
          <a:p>
            <a:r>
              <a:rPr lang="en-US" sz="2000" dirty="0" err="1"/>
              <a:t>Deepankar</a:t>
            </a:r>
            <a:r>
              <a:rPr lang="en-US" sz="2000" dirty="0"/>
              <a:t> </a:t>
            </a:r>
            <a:r>
              <a:rPr lang="en-US" sz="2000" dirty="0" err="1"/>
              <a:t>Medhi</a:t>
            </a:r>
            <a:r>
              <a:rPr lang="en-US" sz="2000" dirty="0"/>
              <a:t>, </a:t>
            </a:r>
            <a:r>
              <a:rPr lang="en-US" sz="2000" dirty="0">
                <a:solidFill>
                  <a:srgbClr val="0070C0"/>
                </a:solidFill>
              </a:rPr>
              <a:t>CISE</a:t>
            </a:r>
            <a:r>
              <a:rPr lang="en-US" sz="2000" dirty="0"/>
              <a:t>, </a:t>
            </a:r>
            <a:r>
              <a:rPr lang="en-US" sz="2000" dirty="0">
                <a:hlinkClick r:id="rId10"/>
              </a:rPr>
              <a:t>dmedhi@nsf.gov</a:t>
            </a:r>
            <a:endParaRPr lang="en-US" sz="2000" dirty="0"/>
          </a:p>
          <a:p>
            <a:r>
              <a:rPr lang="en-US" sz="2000" dirty="0"/>
              <a:t>Jill Nelson, </a:t>
            </a:r>
            <a:r>
              <a:rPr lang="en-US" sz="2000" dirty="0">
                <a:solidFill>
                  <a:srgbClr val="0070C0"/>
                </a:solidFill>
              </a:rPr>
              <a:t>EDU</a:t>
            </a:r>
            <a:r>
              <a:rPr lang="en-US" sz="2000" dirty="0"/>
              <a:t>, </a:t>
            </a:r>
            <a:r>
              <a:rPr lang="en-US" sz="2000" dirty="0">
                <a:hlinkClick r:id="rId11"/>
              </a:rPr>
              <a:t>jnelson@nsf.gov</a:t>
            </a:r>
            <a:r>
              <a:rPr lang="en-US" sz="2000" dirty="0"/>
              <a:t> </a:t>
            </a:r>
          </a:p>
          <a:p>
            <a:r>
              <a:rPr lang="en-US" sz="2000" dirty="0" err="1"/>
              <a:t>Aranya</a:t>
            </a:r>
            <a:r>
              <a:rPr lang="en-US" sz="2000" dirty="0"/>
              <a:t> </a:t>
            </a:r>
            <a:r>
              <a:rPr lang="en-US" sz="2000" dirty="0" err="1"/>
              <a:t>Chakrabortty</a:t>
            </a:r>
            <a:r>
              <a:rPr lang="en-US" sz="2000" dirty="0"/>
              <a:t>, </a:t>
            </a:r>
            <a:r>
              <a:rPr lang="en-US" sz="2000" dirty="0">
                <a:solidFill>
                  <a:srgbClr val="0070C0"/>
                </a:solidFill>
              </a:rPr>
              <a:t>ENG</a:t>
            </a:r>
            <a:r>
              <a:rPr lang="en-US" sz="2000" dirty="0"/>
              <a:t>, </a:t>
            </a:r>
            <a:r>
              <a:rPr lang="en-US" sz="2000" dirty="0">
                <a:hlinkClick r:id="rId12"/>
              </a:rPr>
              <a:t>achakrab@nsf.gov</a:t>
            </a:r>
            <a:r>
              <a:rPr lang="en-US" sz="2000" dirty="0"/>
              <a:t> </a:t>
            </a:r>
          </a:p>
          <a:p>
            <a:r>
              <a:rPr lang="en-US" sz="2000" dirty="0"/>
              <a:t>Frank R. Rack, </a:t>
            </a:r>
            <a:r>
              <a:rPr lang="en-US" sz="2000" dirty="0">
                <a:solidFill>
                  <a:srgbClr val="0070C0"/>
                </a:solidFill>
              </a:rPr>
              <a:t>GEO</a:t>
            </a:r>
            <a:r>
              <a:rPr lang="en-US" sz="2000" dirty="0"/>
              <a:t>, </a:t>
            </a:r>
            <a:r>
              <a:rPr lang="en-US" sz="2000" dirty="0">
                <a:hlinkClick r:id="rId13"/>
              </a:rPr>
              <a:t>frack@nsf.gov</a:t>
            </a:r>
            <a:r>
              <a:rPr lang="en-US" sz="2000" dirty="0"/>
              <a:t> </a:t>
            </a:r>
          </a:p>
          <a:p>
            <a:r>
              <a:rPr lang="en-US" sz="2000" dirty="0"/>
              <a:t>Jonathan Friedman, </a:t>
            </a:r>
            <a:r>
              <a:rPr lang="en-US" sz="2000" dirty="0">
                <a:solidFill>
                  <a:srgbClr val="0070C0"/>
                </a:solidFill>
              </a:rPr>
              <a:t>OIA</a:t>
            </a:r>
            <a:r>
              <a:rPr lang="en-US" sz="2000" dirty="0"/>
              <a:t>, </a:t>
            </a:r>
            <a:r>
              <a:rPr lang="en-US" sz="2000" dirty="0">
                <a:hlinkClick r:id="rId7"/>
              </a:rPr>
              <a:t>jfriedma@nsf.gov</a:t>
            </a:r>
            <a:endParaRPr lang="en-US" sz="2000" dirty="0"/>
          </a:p>
          <a:p>
            <a:r>
              <a:rPr lang="en-US" sz="2000" dirty="0"/>
              <a:t>Randy L. Phelps, </a:t>
            </a:r>
            <a:r>
              <a:rPr lang="en-US" sz="2000" dirty="0">
                <a:solidFill>
                  <a:srgbClr val="0070C0"/>
                </a:solidFill>
              </a:rPr>
              <a:t>OIA</a:t>
            </a:r>
            <a:r>
              <a:rPr lang="en-US" sz="2000" dirty="0"/>
              <a:t>, </a:t>
            </a:r>
            <a:r>
              <a:rPr lang="en-US" sz="2000" dirty="0">
                <a:hlinkClick r:id="rId14"/>
              </a:rPr>
              <a:t>rphelps@nsf.gov</a:t>
            </a:r>
            <a:endParaRPr lang="en-US" sz="2000" dirty="0"/>
          </a:p>
          <a:p>
            <a:r>
              <a:rPr lang="en-US" sz="2000" dirty="0" err="1"/>
              <a:t>Chinonye</a:t>
            </a:r>
            <a:r>
              <a:rPr lang="en-US" sz="2000" dirty="0"/>
              <a:t> Whitley, </a:t>
            </a:r>
            <a:r>
              <a:rPr lang="en-US" sz="2000" dirty="0">
                <a:solidFill>
                  <a:srgbClr val="0070C0"/>
                </a:solidFill>
              </a:rPr>
              <a:t>OIA</a:t>
            </a:r>
            <a:r>
              <a:rPr lang="en-US" sz="2000" dirty="0"/>
              <a:t>, </a:t>
            </a:r>
            <a:r>
              <a:rPr lang="en-US" sz="2000" dirty="0">
                <a:hlinkClick r:id="rId15"/>
              </a:rPr>
              <a:t>cwhitley@nsf.gov</a:t>
            </a:r>
            <a:endParaRPr lang="en-US" sz="2000" dirty="0"/>
          </a:p>
          <a:p>
            <a:r>
              <a:rPr lang="en-US" sz="2000" dirty="0" err="1"/>
              <a:t>Maija</a:t>
            </a:r>
            <a:r>
              <a:rPr lang="en-US" sz="2000" dirty="0"/>
              <a:t> M. </a:t>
            </a:r>
            <a:r>
              <a:rPr lang="en-US" sz="2000" dirty="0" err="1"/>
              <a:t>Kukla</a:t>
            </a:r>
            <a:r>
              <a:rPr lang="en-US" sz="2000" dirty="0"/>
              <a:t>, </a:t>
            </a:r>
            <a:r>
              <a:rPr lang="en-US" sz="2000" dirty="0">
                <a:solidFill>
                  <a:srgbClr val="0070C0"/>
                </a:solidFill>
              </a:rPr>
              <a:t>OISE</a:t>
            </a:r>
            <a:r>
              <a:rPr lang="en-US" sz="2000" dirty="0"/>
              <a:t>, </a:t>
            </a:r>
            <a:r>
              <a:rPr lang="en-US" sz="2000" dirty="0">
                <a:hlinkClick r:id="rId16"/>
              </a:rPr>
              <a:t>mkukla@nsf.gov</a:t>
            </a:r>
            <a:endParaRPr lang="en-US" sz="2000" b="1" dirty="0"/>
          </a:p>
          <a:p>
            <a:r>
              <a:rPr lang="en-US" sz="2000" dirty="0"/>
              <a:t>John M. </a:t>
            </a:r>
            <a:r>
              <a:rPr lang="en-US" sz="2000" dirty="0" err="1"/>
              <a:t>Papanikolas</a:t>
            </a:r>
            <a:r>
              <a:rPr lang="en-US" sz="2000" dirty="0"/>
              <a:t>, </a:t>
            </a:r>
            <a:r>
              <a:rPr lang="en-US" sz="2000" dirty="0">
                <a:solidFill>
                  <a:srgbClr val="0070C0"/>
                </a:solidFill>
              </a:rPr>
              <a:t>MPS</a:t>
            </a:r>
            <a:r>
              <a:rPr lang="en-US" sz="2000" dirty="0"/>
              <a:t>, </a:t>
            </a:r>
            <a:r>
              <a:rPr lang="en-US" sz="2000" dirty="0">
                <a:hlinkClick r:id="rId17"/>
              </a:rPr>
              <a:t>jpapanik@nsf.gov</a:t>
            </a:r>
            <a:r>
              <a:rPr lang="en-US" sz="2000" dirty="0"/>
              <a:t> </a:t>
            </a:r>
          </a:p>
          <a:p>
            <a:r>
              <a:rPr lang="en-US" sz="2000" dirty="0"/>
              <a:t>Joseph Whitmeyer, </a:t>
            </a:r>
            <a:r>
              <a:rPr lang="en-US" sz="2000" dirty="0">
                <a:solidFill>
                  <a:srgbClr val="0070C0"/>
                </a:solidFill>
              </a:rPr>
              <a:t>SBE</a:t>
            </a:r>
            <a:r>
              <a:rPr lang="en-US" sz="2000" dirty="0"/>
              <a:t>, </a:t>
            </a:r>
            <a:r>
              <a:rPr lang="en-US" sz="2000" dirty="0">
                <a:hlinkClick r:id="rId9"/>
              </a:rPr>
              <a:t>jwhitmey@nsf.gov</a:t>
            </a:r>
            <a:endParaRPr lang="en-US" sz="2000" dirty="0"/>
          </a:p>
        </p:txBody>
      </p:sp>
      <p:sp>
        <p:nvSpPr>
          <p:cNvPr id="11" name="TextBox 10">
            <a:extLst>
              <a:ext uri="{FF2B5EF4-FFF2-40B4-BE49-F238E27FC236}">
                <a16:creationId xmlns:a16="http://schemas.microsoft.com/office/drawing/2014/main" id="{14FF610A-CC30-029C-BA42-8BA58FF26CE9}"/>
              </a:ext>
            </a:extLst>
          </p:cNvPr>
          <p:cNvSpPr txBox="1"/>
          <p:nvPr/>
        </p:nvSpPr>
        <p:spPr>
          <a:xfrm>
            <a:off x="1392331" y="1205118"/>
            <a:ext cx="3596690" cy="400110"/>
          </a:xfrm>
          <a:prstGeom prst="rect">
            <a:avLst/>
          </a:prstGeom>
          <a:noFill/>
        </p:spPr>
        <p:txBody>
          <a:bodyPr wrap="none" rtlCol="0">
            <a:spAutoFit/>
          </a:bodyPr>
          <a:lstStyle/>
          <a:p>
            <a:r>
              <a:rPr lang="en-US" sz="2000" b="1" dirty="0"/>
              <a:t>Mid-scale RI-1: Managed by OIA</a:t>
            </a:r>
          </a:p>
        </p:txBody>
      </p:sp>
      <p:sp>
        <p:nvSpPr>
          <p:cNvPr id="12" name="TextBox 11">
            <a:extLst>
              <a:ext uri="{FF2B5EF4-FFF2-40B4-BE49-F238E27FC236}">
                <a16:creationId xmlns:a16="http://schemas.microsoft.com/office/drawing/2014/main" id="{D37048E1-EF6D-55FC-532F-A8DD75CD9963}"/>
              </a:ext>
            </a:extLst>
          </p:cNvPr>
          <p:cNvSpPr txBox="1"/>
          <p:nvPr/>
        </p:nvSpPr>
        <p:spPr>
          <a:xfrm>
            <a:off x="7702522" y="1205118"/>
            <a:ext cx="1694823" cy="400110"/>
          </a:xfrm>
          <a:prstGeom prst="rect">
            <a:avLst/>
          </a:prstGeom>
          <a:noFill/>
        </p:spPr>
        <p:txBody>
          <a:bodyPr wrap="none" rtlCol="0">
            <a:spAutoFit/>
          </a:bodyPr>
          <a:lstStyle/>
          <a:p>
            <a:r>
              <a:rPr lang="en-US" sz="2000" b="1" dirty="0"/>
              <a:t>Mid-scale RI-2</a:t>
            </a:r>
          </a:p>
        </p:txBody>
      </p:sp>
    </p:spTree>
    <p:extLst>
      <p:ext uri="{BB962C8B-B14F-4D97-AF65-F5344CB8AC3E}">
        <p14:creationId xmlns:p14="http://schemas.microsoft.com/office/powerpoint/2010/main" val="374631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0DAE-6A57-436C-A61C-2F60D3327C35}"/>
              </a:ext>
            </a:extLst>
          </p:cNvPr>
          <p:cNvSpPr>
            <a:spLocks noGrp="1"/>
          </p:cNvSpPr>
          <p:nvPr>
            <p:ph type="title"/>
          </p:nvPr>
        </p:nvSpPr>
        <p:spPr>
          <a:xfrm>
            <a:off x="1792726" y="262358"/>
            <a:ext cx="8370479" cy="693792"/>
          </a:xfrm>
        </p:spPr>
        <p:txBody>
          <a:bodyPr>
            <a:normAutofit fontScale="90000"/>
          </a:bodyPr>
          <a:lstStyle/>
          <a:p>
            <a:pPr algn="ctr"/>
            <a:r>
              <a:rPr lang="en-US" b="1" dirty="0"/>
              <a:t>Program Management and Award Oversight</a:t>
            </a:r>
            <a:br>
              <a:rPr lang="en-US" b="1" dirty="0"/>
            </a:br>
            <a:r>
              <a:rPr lang="en-US" b="1" dirty="0"/>
              <a:t>All Programs</a:t>
            </a:r>
          </a:p>
        </p:txBody>
      </p:sp>
      <p:sp>
        <p:nvSpPr>
          <p:cNvPr id="5" name="Slide Number Placeholder 4">
            <a:extLst>
              <a:ext uri="{FF2B5EF4-FFF2-40B4-BE49-F238E27FC236}">
                <a16:creationId xmlns:a16="http://schemas.microsoft.com/office/drawing/2014/main" id="{A85A7569-8462-4BAF-9AC4-456BA9DE362F}"/>
              </a:ext>
            </a:extLst>
          </p:cNvPr>
          <p:cNvSpPr>
            <a:spLocks noGrp="1"/>
          </p:cNvSpPr>
          <p:nvPr>
            <p:ph type="sldNum" sz="quarter" idx="12"/>
          </p:nvPr>
        </p:nvSpPr>
        <p:spPr/>
        <p:txBody>
          <a:bodyPr/>
          <a:lstStyle/>
          <a:p>
            <a:fld id="{01B73E8E-2F62-4A31-8FEB-638AF3B58F79}" type="slidenum">
              <a:rPr lang="en-US" smtClean="0"/>
              <a:pPr/>
              <a:t>8</a:t>
            </a:fld>
            <a:endParaRPr lang="en-US"/>
          </a:p>
        </p:txBody>
      </p:sp>
      <p:sp>
        <p:nvSpPr>
          <p:cNvPr id="3" name="Footer Placeholder 3">
            <a:extLst>
              <a:ext uri="{FF2B5EF4-FFF2-40B4-BE49-F238E27FC236}">
                <a16:creationId xmlns:a16="http://schemas.microsoft.com/office/drawing/2014/main" id="{1971AB07-8074-4073-A311-1C7C16C37B56}"/>
              </a:ext>
            </a:extLst>
          </p:cNvPr>
          <p:cNvSpPr>
            <a:spLocks noGrp="1"/>
          </p:cNvSpPr>
          <p:nvPr>
            <p:ph type="ftr" sz="quarter" idx="11"/>
          </p:nvPr>
        </p:nvSpPr>
        <p:spPr>
          <a:xfrm>
            <a:off x="4038600" y="6356350"/>
            <a:ext cx="4114800" cy="365125"/>
          </a:xfrm>
        </p:spPr>
        <p:txBody>
          <a:bodyPr/>
          <a:lstStyle/>
          <a:p>
            <a:r>
              <a:rPr lang="en-US" dirty="0"/>
              <a:t>RIW 2023</a:t>
            </a:r>
          </a:p>
        </p:txBody>
      </p:sp>
      <p:sp>
        <p:nvSpPr>
          <p:cNvPr id="9" name="TextBox 8">
            <a:extLst>
              <a:ext uri="{FF2B5EF4-FFF2-40B4-BE49-F238E27FC236}">
                <a16:creationId xmlns:a16="http://schemas.microsoft.com/office/drawing/2014/main" id="{663FCF45-C96B-7BA0-3EDC-0981B01A3D25}"/>
              </a:ext>
            </a:extLst>
          </p:cNvPr>
          <p:cNvSpPr txBox="1"/>
          <p:nvPr/>
        </p:nvSpPr>
        <p:spPr>
          <a:xfrm>
            <a:off x="6096000" y="3891937"/>
            <a:ext cx="5552033" cy="1323439"/>
          </a:xfrm>
          <a:prstGeom prst="rect">
            <a:avLst/>
          </a:prstGeom>
          <a:noFill/>
        </p:spPr>
        <p:txBody>
          <a:bodyPr wrap="none" rtlCol="0">
            <a:spAutoFit/>
          </a:bodyPr>
          <a:lstStyle/>
          <a:p>
            <a:r>
              <a:rPr lang="en-US" sz="2000" b="1" dirty="0"/>
              <a:t>Office of Budget, Finance and Award Management</a:t>
            </a:r>
          </a:p>
          <a:p>
            <a:pPr marL="742950" lvl="1" indent="-285750">
              <a:buFont typeface="Arial" panose="020B0604020202020204" pitchFamily="34" charset="0"/>
              <a:buChar char="•"/>
            </a:pPr>
            <a:r>
              <a:rPr lang="en-US" sz="2000" b="1" dirty="0"/>
              <a:t>Infrastructure Support Branch </a:t>
            </a:r>
          </a:p>
          <a:p>
            <a:pPr marL="742950" lvl="1" indent="-285750">
              <a:buFont typeface="Arial" panose="020B0604020202020204" pitchFamily="34" charset="0"/>
              <a:buChar char="•"/>
            </a:pPr>
            <a:r>
              <a:rPr lang="en-US" sz="2000" b="1" dirty="0"/>
              <a:t>Division of Grants and Agreements</a:t>
            </a:r>
          </a:p>
          <a:p>
            <a:pPr marL="742950" lvl="1" indent="-285750">
              <a:buFont typeface="Arial" panose="020B0604020202020204" pitchFamily="34" charset="0"/>
              <a:buChar char="•"/>
            </a:pPr>
            <a:r>
              <a:rPr lang="en-US" sz="2000" b="1" dirty="0"/>
              <a:t>Research Infrastructure Office</a:t>
            </a:r>
          </a:p>
        </p:txBody>
      </p:sp>
      <p:sp>
        <p:nvSpPr>
          <p:cNvPr id="10" name="TextBox 9">
            <a:extLst>
              <a:ext uri="{FF2B5EF4-FFF2-40B4-BE49-F238E27FC236}">
                <a16:creationId xmlns:a16="http://schemas.microsoft.com/office/drawing/2014/main" id="{38EE1408-8D6D-3248-1BA6-C32D2ACAE335}"/>
              </a:ext>
            </a:extLst>
          </p:cNvPr>
          <p:cNvSpPr txBox="1"/>
          <p:nvPr/>
        </p:nvSpPr>
        <p:spPr>
          <a:xfrm>
            <a:off x="5326305" y="1866760"/>
            <a:ext cx="2484270" cy="707886"/>
          </a:xfrm>
          <a:prstGeom prst="rect">
            <a:avLst/>
          </a:prstGeom>
          <a:noFill/>
        </p:spPr>
        <p:txBody>
          <a:bodyPr wrap="none" rtlCol="0">
            <a:spAutoFit/>
          </a:bodyPr>
          <a:lstStyle/>
          <a:p>
            <a:pPr algn="ctr"/>
            <a:r>
              <a:rPr lang="en-US" sz="2000" b="1" dirty="0"/>
              <a:t>Deputy Chief Officer </a:t>
            </a:r>
          </a:p>
          <a:p>
            <a:pPr algn="ctr"/>
            <a:r>
              <a:rPr lang="en-US" sz="2000" b="1" dirty="0"/>
              <a:t>for Research Facilities</a:t>
            </a:r>
          </a:p>
        </p:txBody>
      </p:sp>
      <p:sp>
        <p:nvSpPr>
          <p:cNvPr id="4" name="TextBox 3">
            <a:extLst>
              <a:ext uri="{FF2B5EF4-FFF2-40B4-BE49-F238E27FC236}">
                <a16:creationId xmlns:a16="http://schemas.microsoft.com/office/drawing/2014/main" id="{B226B580-7668-5C16-EF8F-C253FFC5BF0E}"/>
              </a:ext>
            </a:extLst>
          </p:cNvPr>
          <p:cNvSpPr txBox="1"/>
          <p:nvPr/>
        </p:nvSpPr>
        <p:spPr>
          <a:xfrm>
            <a:off x="1625990" y="3056530"/>
            <a:ext cx="3605474" cy="707886"/>
          </a:xfrm>
          <a:prstGeom prst="rect">
            <a:avLst/>
          </a:prstGeom>
          <a:noFill/>
        </p:spPr>
        <p:txBody>
          <a:bodyPr wrap="none" rtlCol="0">
            <a:spAutoFit/>
          </a:bodyPr>
          <a:lstStyle/>
          <a:p>
            <a:r>
              <a:rPr lang="en-US" sz="2000" b="1" dirty="0"/>
              <a:t>Awarding Directorate &amp; Division</a:t>
            </a:r>
          </a:p>
          <a:p>
            <a:pPr marL="342900" indent="-342900">
              <a:buFont typeface="Arial" panose="020B0604020202020204" pitchFamily="34" charset="0"/>
              <a:buChar char="•"/>
            </a:pPr>
            <a:r>
              <a:rPr lang="en-US" sz="2000" b="1" dirty="0"/>
              <a:t>Cognizant Program Officers</a:t>
            </a:r>
          </a:p>
        </p:txBody>
      </p:sp>
      <p:sp>
        <p:nvSpPr>
          <p:cNvPr id="6" name="Oval 5">
            <a:extLst>
              <a:ext uri="{FF2B5EF4-FFF2-40B4-BE49-F238E27FC236}">
                <a16:creationId xmlns:a16="http://schemas.microsoft.com/office/drawing/2014/main" id="{B164941E-8F69-A061-393C-4BCDCF47F377}"/>
              </a:ext>
            </a:extLst>
          </p:cNvPr>
          <p:cNvSpPr/>
          <p:nvPr/>
        </p:nvSpPr>
        <p:spPr>
          <a:xfrm>
            <a:off x="4712970" y="1498773"/>
            <a:ext cx="3710940" cy="1931670"/>
          </a:xfrm>
          <a:prstGeom prst="ellipse">
            <a:avLst/>
          </a:prstGeom>
          <a:no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2EF206-9903-12D2-8F94-F0FC6B218EDD}"/>
              </a:ext>
            </a:extLst>
          </p:cNvPr>
          <p:cNvSpPr/>
          <p:nvPr/>
        </p:nvSpPr>
        <p:spPr>
          <a:xfrm>
            <a:off x="4975989" y="2682197"/>
            <a:ext cx="6720109" cy="2895644"/>
          </a:xfrm>
          <a:prstGeom prst="ellipse">
            <a:avLst/>
          </a:prstGeom>
          <a:noFill/>
          <a:ln w="444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507F617-AC90-79D1-1FB2-70FA937557D1}"/>
              </a:ext>
            </a:extLst>
          </p:cNvPr>
          <p:cNvSpPr/>
          <p:nvPr/>
        </p:nvSpPr>
        <p:spPr>
          <a:xfrm>
            <a:off x="1015266" y="2348224"/>
            <a:ext cx="5242560" cy="2161551"/>
          </a:xfrm>
          <a:prstGeom prst="ellipse">
            <a:avLst/>
          </a:prstGeom>
          <a:noFill/>
          <a:ln w="444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34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1735439" y="1694174"/>
            <a:ext cx="8730543" cy="4731496"/>
          </a:xfrm>
          <a:prstGeom prst="rect">
            <a:avLst/>
          </a:prstGeom>
          <a:noFill/>
          <a:ln w="9525">
            <a:noFill/>
            <a:miter lim="800000"/>
            <a:headEnd/>
            <a:tailEnd/>
          </a:ln>
        </p:spPr>
        <p:txBody>
          <a:bodyPr wrap="square">
            <a:noAutofit/>
          </a:bodyPr>
          <a:lstStyle/>
          <a:p>
            <a:endParaRPr lang="en-US" sz="2300" b="1"/>
          </a:p>
        </p:txBody>
      </p:sp>
      <p:sp>
        <p:nvSpPr>
          <p:cNvPr id="2" name="TextBox 1"/>
          <p:cNvSpPr txBox="1"/>
          <p:nvPr/>
        </p:nvSpPr>
        <p:spPr>
          <a:xfrm>
            <a:off x="830317" y="1424039"/>
            <a:ext cx="10352690" cy="4093428"/>
          </a:xfrm>
          <a:prstGeom prst="rect">
            <a:avLst/>
          </a:prstGeom>
          <a:noFill/>
        </p:spPr>
        <p:txBody>
          <a:bodyPr wrap="square" rtlCol="0">
            <a:spAutoFit/>
          </a:bodyPr>
          <a:lstStyle/>
          <a:p>
            <a:pPr algn="ctr"/>
            <a:endParaRPr lang="en-US" sz="800" i="1" dirty="0">
              <a:solidFill>
                <a:srgbClr val="C00000"/>
              </a:solidFill>
              <a:latin typeface="Arial" panose="020B0604020202020204" pitchFamily="34" charset="0"/>
              <a:cs typeface="Arial" panose="020B0604020202020204" pitchFamily="34" charset="0"/>
            </a:endParaRPr>
          </a:p>
          <a:p>
            <a:r>
              <a:rPr lang="en-US" sz="2800" b="1" dirty="0">
                <a:solidFill>
                  <a:srgbClr val="0070C0"/>
                </a:solidFill>
              </a:rPr>
              <a:t>Project Management Webinars  </a:t>
            </a:r>
          </a:p>
          <a:p>
            <a:pPr marL="914400" lvl="1" indent="-457200">
              <a:buFont typeface="Arial" panose="020B0604020202020204" pitchFamily="34" charset="0"/>
              <a:buChar char="•"/>
            </a:pPr>
            <a:r>
              <a:rPr lang="en-US" sz="2800" dirty="0"/>
              <a:t>Three webinars:</a:t>
            </a:r>
          </a:p>
          <a:p>
            <a:pPr marL="1371600" lvl="2" indent="-457200">
              <a:buFont typeface="Arial" panose="020B0604020202020204" pitchFamily="34" charset="0"/>
              <a:buChar char="•"/>
            </a:pPr>
            <a:r>
              <a:rPr lang="en-US" sz="2800" b="1" dirty="0"/>
              <a:t>Webinar 1</a:t>
            </a:r>
            <a:r>
              <a:rPr lang="en-US" sz="2800" dirty="0"/>
              <a:t>: </a:t>
            </a:r>
            <a:r>
              <a:rPr lang="en-US" sz="2800" b="0" i="0" u="none" strike="noStrike" dirty="0">
                <a:solidFill>
                  <a:srgbClr val="000000"/>
                </a:solidFill>
                <a:effectLst/>
                <a:latin typeface="Calibri" panose="020F0502020204030204" pitchFamily="34" charset="0"/>
              </a:rPr>
              <a:t>Project Planning and Management</a:t>
            </a:r>
            <a:endParaRPr lang="en-US" sz="2800" dirty="0"/>
          </a:p>
          <a:p>
            <a:pPr marL="1371600" lvl="2" indent="-457200">
              <a:buFont typeface="Arial" panose="020B0604020202020204" pitchFamily="34" charset="0"/>
              <a:buChar char="•"/>
            </a:pPr>
            <a:r>
              <a:rPr lang="en-US" sz="2800" b="1" dirty="0"/>
              <a:t>Webinar 2</a:t>
            </a:r>
            <a:r>
              <a:rPr lang="en-US" sz="2800" dirty="0"/>
              <a:t>: </a:t>
            </a:r>
            <a:r>
              <a:rPr lang="en-US" sz="2800" b="0" i="0" u="none" strike="noStrike" dirty="0">
                <a:solidFill>
                  <a:srgbClr val="000000"/>
                </a:solidFill>
                <a:effectLst/>
                <a:latin typeface="Calibri" panose="020F0502020204030204" pitchFamily="34" charset="0"/>
              </a:rPr>
              <a:t>Project Development, Definition and Risk</a:t>
            </a:r>
            <a:endParaRPr lang="en-US" sz="2800" dirty="0"/>
          </a:p>
          <a:p>
            <a:pPr marL="1371600" lvl="2" indent="-457200">
              <a:buFont typeface="Arial" panose="020B0604020202020204" pitchFamily="34" charset="0"/>
              <a:buChar char="•"/>
            </a:pPr>
            <a:r>
              <a:rPr lang="en-US" sz="2800" b="1" dirty="0"/>
              <a:t>Webinar 3</a:t>
            </a:r>
            <a:r>
              <a:rPr lang="en-US" sz="2800" dirty="0"/>
              <a:t>: </a:t>
            </a:r>
            <a:r>
              <a:rPr lang="en-US" sz="2800" b="0" i="0" u="none" strike="noStrike" dirty="0">
                <a:solidFill>
                  <a:srgbClr val="000000"/>
                </a:solidFill>
                <a:effectLst/>
                <a:latin typeface="Calibri" panose="020F0502020204030204" pitchFamily="34" charset="0"/>
              </a:rPr>
              <a:t>Project Performance Management</a:t>
            </a:r>
            <a:r>
              <a:rPr lang="en-US" sz="2800" dirty="0"/>
              <a:t> </a:t>
            </a:r>
          </a:p>
          <a:p>
            <a:endParaRPr lang="en-US" sz="2800" b="1" dirty="0">
              <a:solidFill>
                <a:srgbClr val="0070C0"/>
              </a:solidFill>
            </a:endParaRPr>
          </a:p>
          <a:p>
            <a:r>
              <a:rPr lang="en-US" sz="2800" b="1" dirty="0">
                <a:solidFill>
                  <a:srgbClr val="0070C0"/>
                </a:solidFill>
              </a:rPr>
              <a:t>Outreach: Partnering and Focus  </a:t>
            </a:r>
          </a:p>
          <a:p>
            <a:pPr marL="914400" lvl="1" indent="-457200">
              <a:buFont typeface="Arial" panose="020B0604020202020204" pitchFamily="34" charset="0"/>
              <a:buChar char="•"/>
            </a:pPr>
            <a:r>
              <a:rPr lang="en-US" sz="2800" dirty="0" err="1"/>
              <a:t>EPSCoR</a:t>
            </a:r>
            <a:r>
              <a:rPr lang="en-US" sz="2800" dirty="0"/>
              <a:t>, Geographic reach (national, regional, etc.), Institutional (ERIs, Collaboratives)</a:t>
            </a:r>
          </a:p>
        </p:txBody>
      </p:sp>
      <p:sp>
        <p:nvSpPr>
          <p:cNvPr id="3" name="Title 1">
            <a:extLst>
              <a:ext uri="{FF2B5EF4-FFF2-40B4-BE49-F238E27FC236}">
                <a16:creationId xmlns:a16="http://schemas.microsoft.com/office/drawing/2014/main" id="{7E907754-4824-F7BC-7C5F-453F2EEB38A0}"/>
              </a:ext>
            </a:extLst>
          </p:cNvPr>
          <p:cNvSpPr txBox="1">
            <a:spLocks/>
          </p:cNvSpPr>
          <p:nvPr/>
        </p:nvSpPr>
        <p:spPr>
          <a:xfrm>
            <a:off x="3024352" y="917631"/>
            <a:ext cx="6949965" cy="693792"/>
          </a:xfrm>
          <a:prstGeom prst="rect">
            <a:avLst/>
          </a:prstGeom>
        </p:spPr>
        <p:txBody>
          <a:bodyPr/>
          <a:lstStyle>
            <a:lvl1pPr algn="l" defTabSz="914400" rtl="0" eaLnBrk="1" latinLnBrk="0" hangingPunct="1">
              <a:lnSpc>
                <a:spcPct val="90000"/>
              </a:lnSpc>
              <a:spcBef>
                <a:spcPct val="0"/>
              </a:spcBef>
              <a:buNone/>
              <a:defRPr sz="3800" kern="1200">
                <a:solidFill>
                  <a:srgbClr val="0070C0"/>
                </a:solidFill>
                <a:latin typeface="+mn-lt"/>
                <a:ea typeface="+mj-ea"/>
                <a:cs typeface="+mj-cs"/>
              </a:defRPr>
            </a:lvl1pPr>
          </a:lstStyle>
          <a:p>
            <a:pPr algn="ctr"/>
            <a:r>
              <a:rPr lang="en-US" b="1" dirty="0"/>
              <a:t>Community Building and Training</a:t>
            </a:r>
          </a:p>
        </p:txBody>
      </p:sp>
      <p:sp>
        <p:nvSpPr>
          <p:cNvPr id="4" name="Footer Placeholder 3">
            <a:extLst>
              <a:ext uri="{FF2B5EF4-FFF2-40B4-BE49-F238E27FC236}">
                <a16:creationId xmlns:a16="http://schemas.microsoft.com/office/drawing/2014/main" id="{25CE37B9-C32B-7380-2234-A804E8D2141C}"/>
              </a:ext>
            </a:extLst>
          </p:cNvPr>
          <p:cNvSpPr>
            <a:spLocks noGrp="1"/>
          </p:cNvSpPr>
          <p:nvPr>
            <p:ph type="ftr" sz="quarter" idx="11"/>
          </p:nvPr>
        </p:nvSpPr>
        <p:spPr>
          <a:xfrm>
            <a:off x="4038600" y="6356350"/>
            <a:ext cx="4114800" cy="365125"/>
          </a:xfrm>
        </p:spPr>
        <p:txBody>
          <a:bodyPr/>
          <a:lstStyle/>
          <a:p>
            <a:r>
              <a:rPr lang="en-US" dirty="0">
                <a:solidFill>
                  <a:schemeClr val="bg1"/>
                </a:solidFill>
              </a:rPr>
              <a:t>RIW 2023</a:t>
            </a:r>
          </a:p>
        </p:txBody>
      </p:sp>
    </p:spTree>
    <p:extLst>
      <p:ext uri="{BB962C8B-B14F-4D97-AF65-F5344CB8AC3E}">
        <p14:creationId xmlns:p14="http://schemas.microsoft.com/office/powerpoint/2010/main" val="22036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TotalTime>
  <Words>926</Words>
  <Application>Microsoft Macintosh PowerPoint</Application>
  <PresentationFormat>Widescreen</PresentationFormat>
  <Paragraphs>174</Paragraphs>
  <Slides>13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Courier New</vt:lpstr>
      <vt:lpstr>Microsoft Sans Serif</vt:lpstr>
      <vt:lpstr>Open Sans</vt:lpstr>
      <vt:lpstr>Wingdings</vt:lpstr>
      <vt:lpstr>Office Theme</vt:lpstr>
      <vt:lpstr>Mid-Scale Research Infrastructure - An Overview </vt:lpstr>
      <vt:lpstr>PowerPoint Presentation</vt:lpstr>
      <vt:lpstr>PowerPoint Presentation</vt:lpstr>
      <vt:lpstr>Mid-scale RI Context Central Instrumentation and Infrastructure Implementation Programs</vt:lpstr>
      <vt:lpstr>Mid-scale RI Program Umbrella</vt:lpstr>
      <vt:lpstr>PowerPoint Presentation</vt:lpstr>
      <vt:lpstr>Program Management and Award Oversight Programmatic Working Groups</vt:lpstr>
      <vt:lpstr>Program Management and Award Oversight All Programs</vt:lpstr>
      <vt:lpstr>PowerPoint Presentation</vt:lpstr>
      <vt:lpstr>PowerPoint Presentation</vt:lpstr>
      <vt:lpstr>Mid-scale RI Programs: Current Status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Opper, Allena K.</dc:creator>
  <cp:lastModifiedBy>Roberts, Roland</cp:lastModifiedBy>
  <cp:revision>72</cp:revision>
  <dcterms:created xsi:type="dcterms:W3CDTF">2020-12-09T21:19:21Z</dcterms:created>
  <dcterms:modified xsi:type="dcterms:W3CDTF">2023-06-26T14:09:01Z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50a52285-eec1-413b-bb34-6396acf1181a</vt:lpwstr>
  </property>
  <property fmtid="{D5CDD505-2E9C-101B-9397-08002B2CF9AE}" pid="3" name="ContainsCUI">
    <vt:lpwstr>No</vt:lpwstr>
  </property>
</Properties>
</file>